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Lst>
  <p:sldSz cy="5143500" cx="9144000"/>
  <p:notesSz cx="6858000" cy="9144000"/>
  <p:embeddedFontLst>
    <p:embeddedFont>
      <p:font typeface="Roboto"/>
      <p:regular r:id="rId27"/>
      <p:bold r:id="rId28"/>
      <p:italic r:id="rId29"/>
      <p:boldItalic r:id="rId3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font" Target="fonts/Roboto-bold.fntdata"/><Relationship Id="rId27" Type="http://schemas.openxmlformats.org/officeDocument/2006/relationships/font" Target="fonts/Roboto-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oboto-italic.fntdata"/><Relationship Id="rId7" Type="http://schemas.openxmlformats.org/officeDocument/2006/relationships/slide" Target="slides/slide2.xml"/><Relationship Id="rId8" Type="http://schemas.openxmlformats.org/officeDocument/2006/relationships/slide" Target="slides/slide3.xml"/><Relationship Id="rId30" Type="http://schemas.openxmlformats.org/officeDocument/2006/relationships/font" Target="fonts/Roboto-bold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wikipedia.org/wiki/Eigenvalue" TargetMode="External"/><Relationship Id="rId3" Type="http://schemas.openxmlformats.org/officeDocument/2006/relationships/hyperlink" Target="https://en.wikipedia.org/wiki/Singular_value_decomposition" TargetMode="External"/><Relationship Id="rId4" Type="http://schemas.openxmlformats.org/officeDocument/2006/relationships/hyperlink" Target="https://en.wikipedia.org/wiki/Covariance_matrix" TargetMode="Externa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wikipedia.org/wiki/System" TargetMode="Externa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wikipedia.org/wiki/Factorization" TargetMode="External"/><Relationship Id="rId3" Type="http://schemas.openxmlformats.org/officeDocument/2006/relationships/hyperlink" Target="https://en.wikipedia.org/wiki/Matrix_(mathematics)" TargetMode="Externa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982be5853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982be5853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982be5853e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982be5853e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a5011278f7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a5011278f7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9401d3d1a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9401d3d1a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Font typeface="Times New Roman"/>
              <a:buChar char="●"/>
            </a:pPr>
            <a:r>
              <a:rPr lang="en" sz="1300">
                <a:latin typeface="Times New Roman"/>
                <a:ea typeface="Times New Roman"/>
                <a:cs typeface="Times New Roman"/>
                <a:sym typeface="Times New Roman"/>
              </a:rPr>
              <a:t>(after point 2) </a:t>
            </a:r>
            <a:r>
              <a:rPr lang="en" sz="1300">
                <a:latin typeface="Times New Roman"/>
                <a:ea typeface="Times New Roman"/>
                <a:cs typeface="Times New Roman"/>
                <a:sym typeface="Times New Roman"/>
              </a:rPr>
              <a:t>Once the model has been trained, it will be employed to predict the damage for any other loading conditions that the structure was previously never exposed to.</a:t>
            </a:r>
            <a:endParaRPr sz="1300">
              <a:latin typeface="Times New Roman"/>
              <a:ea typeface="Times New Roman"/>
              <a:cs typeface="Times New Roman"/>
              <a:sym typeface="Times New Roman"/>
            </a:endParaRPr>
          </a:p>
          <a:p>
            <a:pPr indent="-311150" lvl="0" marL="457200" rtl="0" algn="l">
              <a:spcBef>
                <a:spcPts val="0"/>
              </a:spcBef>
              <a:spcAft>
                <a:spcPts val="0"/>
              </a:spcAft>
              <a:buSzPts val="1300"/>
              <a:buFont typeface="Times New Roman"/>
              <a:buChar char="●"/>
            </a:pPr>
            <a:r>
              <a:rPr lang="en" sz="1300">
                <a:latin typeface="Times New Roman"/>
                <a:ea typeface="Times New Roman"/>
                <a:cs typeface="Times New Roman"/>
                <a:sym typeface="Times New Roman"/>
              </a:rPr>
              <a:t>(point 3) For the structural components of the building, such as beams, columns and walls, damage is defined as the change in their stiffness.</a:t>
            </a:r>
            <a:endParaRPr sz="1300">
              <a:latin typeface="Times New Roman"/>
              <a:ea typeface="Times New Roman"/>
              <a:cs typeface="Times New Roman"/>
              <a:sym typeface="Times New Roman"/>
            </a:endParaRPr>
          </a:p>
          <a:p>
            <a:pPr indent="0" lvl="0" marL="0" rtl="0" algn="l">
              <a:spcBef>
                <a:spcPts val="0"/>
              </a:spcBef>
              <a:spcAft>
                <a:spcPts val="0"/>
              </a:spcAft>
              <a:buNone/>
            </a:pPr>
            <a:r>
              <a:t/>
            </a:r>
            <a:endParaRPr sz="1300">
              <a:latin typeface="Times New Roman"/>
              <a:ea typeface="Times New Roman"/>
              <a:cs typeface="Times New Roman"/>
              <a:sym typeface="Times New Roman"/>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a5011278f7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a5011278f7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9401d3d1a0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9401d3d1a0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1150" lvl="0" marL="457200" rtl="0" algn="l">
              <a:lnSpc>
                <a:spcPct val="115000"/>
              </a:lnSpc>
              <a:spcBef>
                <a:spcPts val="0"/>
              </a:spcBef>
              <a:spcAft>
                <a:spcPts val="0"/>
              </a:spcAft>
              <a:buClr>
                <a:schemeClr val="dk1"/>
              </a:buClr>
              <a:buSzPts val="1300"/>
              <a:buFont typeface="Times New Roman"/>
              <a:buChar char="●"/>
            </a:pPr>
            <a:r>
              <a:rPr lang="en" sz="1300">
                <a:solidFill>
                  <a:schemeClr val="dk1"/>
                </a:solidFill>
                <a:latin typeface="Times New Roman"/>
                <a:ea typeface="Times New Roman"/>
                <a:cs typeface="Times New Roman"/>
                <a:sym typeface="Times New Roman"/>
              </a:rPr>
              <a:t>(start) </a:t>
            </a:r>
            <a:r>
              <a:rPr lang="en" sz="1300">
                <a:solidFill>
                  <a:schemeClr val="dk1"/>
                </a:solidFill>
                <a:latin typeface="Times New Roman"/>
                <a:ea typeface="Times New Roman"/>
                <a:cs typeface="Times New Roman"/>
                <a:sym typeface="Times New Roman"/>
              </a:rPr>
              <a:t>Strain vectors are separated with a maximal margin and Margin is defined as the distance between the closest strain vectors to the hyperplane </a:t>
            </a:r>
            <a:endParaRPr sz="1300">
              <a:solidFill>
                <a:schemeClr val="dk1"/>
              </a:solidFill>
              <a:latin typeface="Times New Roman"/>
              <a:ea typeface="Times New Roman"/>
              <a:cs typeface="Times New Roman"/>
              <a:sym typeface="Times New Roman"/>
            </a:endParaRPr>
          </a:p>
          <a:p>
            <a:pPr indent="-311150" lvl="0" marL="457200" rtl="0" algn="l">
              <a:lnSpc>
                <a:spcPct val="115000"/>
              </a:lnSpc>
              <a:spcBef>
                <a:spcPts val="0"/>
              </a:spcBef>
              <a:spcAft>
                <a:spcPts val="0"/>
              </a:spcAft>
              <a:buClr>
                <a:schemeClr val="dk1"/>
              </a:buClr>
              <a:buSzPts val="1300"/>
              <a:buFont typeface="Times New Roman"/>
              <a:buChar char="●"/>
            </a:pPr>
            <a:r>
              <a:rPr lang="en" sz="1300">
                <a:solidFill>
                  <a:schemeClr val="dk1"/>
                </a:solidFill>
                <a:latin typeface="Times New Roman"/>
                <a:ea typeface="Times New Roman"/>
                <a:cs typeface="Times New Roman"/>
                <a:sym typeface="Times New Roman"/>
              </a:rPr>
              <a:t>(point 2) Hyper planes separate the strain vectors such that the two sides of a hyperplane, represent two different damage case scenarios.</a:t>
            </a:r>
            <a:endParaRPr sz="1300">
              <a:solidFill>
                <a:schemeClr val="dk1"/>
              </a:solidFill>
              <a:latin typeface="Times New Roman"/>
              <a:ea typeface="Times New Roman"/>
              <a:cs typeface="Times New Roman"/>
              <a:sym typeface="Times New Roman"/>
            </a:endParaRPr>
          </a:p>
          <a:p>
            <a:pPr indent="-311150" lvl="0" marL="457200" rtl="0" algn="l">
              <a:lnSpc>
                <a:spcPct val="115000"/>
              </a:lnSpc>
              <a:spcBef>
                <a:spcPts val="0"/>
              </a:spcBef>
              <a:spcAft>
                <a:spcPts val="0"/>
              </a:spcAft>
              <a:buClr>
                <a:schemeClr val="dk1"/>
              </a:buClr>
              <a:buSzPts val="1300"/>
              <a:buFont typeface="Times New Roman"/>
              <a:buChar char="●"/>
            </a:pPr>
            <a:r>
              <a:rPr lang="en" sz="1300">
                <a:solidFill>
                  <a:schemeClr val="dk1"/>
                </a:solidFill>
                <a:latin typeface="Times New Roman"/>
                <a:ea typeface="Times New Roman"/>
                <a:cs typeface="Times New Roman"/>
                <a:sym typeface="Times New Roman"/>
              </a:rPr>
              <a:t>(last point) Overfitting was prevented using penalty coefficients and monitoring the accuracy in test data.</a:t>
            </a:r>
            <a:endParaRPr sz="1300">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a02e77eca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a02e77eca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196850" lvl="0" marL="0" rtl="0" algn="just">
              <a:lnSpc>
                <a:spcPct val="150000"/>
              </a:lnSpc>
              <a:spcBef>
                <a:spcPts val="0"/>
              </a:spcBef>
              <a:spcAft>
                <a:spcPts val="0"/>
              </a:spcAft>
              <a:buClr>
                <a:schemeClr val="dk1"/>
              </a:buClr>
              <a:buSzPts val="1300"/>
              <a:buFont typeface="Times New Roman"/>
              <a:buChar char="●"/>
            </a:pPr>
            <a:r>
              <a:rPr lang="en" sz="1300">
                <a:solidFill>
                  <a:schemeClr val="dk1"/>
                </a:solidFill>
                <a:latin typeface="Times New Roman"/>
                <a:ea typeface="Times New Roman"/>
                <a:cs typeface="Times New Roman"/>
                <a:sym typeface="Times New Roman"/>
              </a:rPr>
              <a:t>The relationship between the layers is then determined by back propagation algorithm and gradient descent to achieve the correct damage case number for a given training input.</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9401d3d1a0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9401d3d1a0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t/>
            </a:r>
            <a:endParaRPr sz="800">
              <a:solidFill>
                <a:schemeClr val="dk1"/>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9416abb21e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9416abb21e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Font typeface="Times New Roman"/>
              <a:buChar char="●"/>
            </a:pPr>
            <a:r>
              <a:rPr lang="en" sz="1300">
                <a:latin typeface="Times New Roman"/>
                <a:ea typeface="Times New Roman"/>
                <a:cs typeface="Times New Roman"/>
                <a:sym typeface="Times New Roman"/>
              </a:rPr>
              <a:t>(after 1 point) </a:t>
            </a:r>
            <a:r>
              <a:rPr lang="en" sz="1300">
                <a:latin typeface="Times New Roman"/>
                <a:ea typeface="Times New Roman"/>
                <a:cs typeface="Times New Roman"/>
                <a:sym typeface="Times New Roman"/>
              </a:rPr>
              <a:t>Instead of physically installing multiple sensors for measuring one single parameter, analytical redundancy takes advantage of the redundant information inherent in the SHM system and utilizes the coherences and relationships between the sensors installed in the structure.</a:t>
            </a:r>
            <a:endParaRPr sz="1200">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b26b216ef9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b26b216ef9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961758690a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961758690a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1150" lvl="0" marL="457200" rtl="0" algn="just">
              <a:lnSpc>
                <a:spcPct val="115000"/>
              </a:lnSpc>
              <a:spcBef>
                <a:spcPts val="0"/>
              </a:spcBef>
              <a:spcAft>
                <a:spcPts val="0"/>
              </a:spcAft>
              <a:buClr>
                <a:schemeClr val="dk1"/>
              </a:buClr>
              <a:buSzPts val="1300"/>
              <a:buFont typeface="Times New Roman"/>
              <a:buChar char="●"/>
            </a:pPr>
            <a:r>
              <a:rPr lang="en" sz="1300">
                <a:solidFill>
                  <a:schemeClr val="dk1"/>
                </a:solidFill>
                <a:latin typeface="Times New Roman"/>
                <a:ea typeface="Times New Roman"/>
                <a:cs typeface="Times New Roman"/>
                <a:sym typeface="Times New Roman"/>
              </a:rPr>
              <a:t>Subspace system identification aims to establish a mathematical model for resolving practical problems in various science and technology branches. </a:t>
            </a:r>
            <a:endParaRPr sz="1300">
              <a:solidFill>
                <a:schemeClr val="dk1"/>
              </a:solidFill>
              <a:latin typeface="Times New Roman"/>
              <a:ea typeface="Times New Roman"/>
              <a:cs typeface="Times New Roman"/>
              <a:sym typeface="Times New Roman"/>
            </a:endParaRPr>
          </a:p>
          <a:p>
            <a:pPr indent="-311150" lvl="0" marL="457200" rtl="0" algn="just">
              <a:lnSpc>
                <a:spcPct val="115000"/>
              </a:lnSpc>
              <a:spcBef>
                <a:spcPts val="0"/>
              </a:spcBef>
              <a:spcAft>
                <a:spcPts val="0"/>
              </a:spcAft>
              <a:buClr>
                <a:schemeClr val="dk1"/>
              </a:buClr>
              <a:buSzPts val="1300"/>
              <a:buFont typeface="Times New Roman"/>
              <a:buChar char="●"/>
            </a:pPr>
            <a:r>
              <a:rPr lang="en" sz="1300">
                <a:solidFill>
                  <a:schemeClr val="dk1"/>
                </a:solidFill>
                <a:latin typeface="Times New Roman"/>
                <a:ea typeface="Times New Roman"/>
                <a:cs typeface="Times New Roman"/>
                <a:sym typeface="Times New Roman"/>
              </a:rPr>
              <a:t>ME and CE structures are usually subjected to different loading and boundary conditions. </a:t>
            </a:r>
            <a:r>
              <a:rPr lang="en" sz="1300">
                <a:solidFill>
                  <a:schemeClr val="dk1"/>
                </a:solidFill>
                <a:latin typeface="Times New Roman"/>
                <a:ea typeface="Times New Roman"/>
                <a:cs typeface="Times New Roman"/>
                <a:sym typeface="Times New Roman"/>
              </a:rPr>
              <a:t> </a:t>
            </a:r>
            <a:endParaRPr sz="1300">
              <a:solidFill>
                <a:schemeClr val="dk1"/>
              </a:solidFill>
              <a:latin typeface="Times New Roman"/>
              <a:ea typeface="Times New Roman"/>
              <a:cs typeface="Times New Roman"/>
              <a:sym typeface="Times New Roman"/>
            </a:endParaRPr>
          </a:p>
          <a:p>
            <a:pPr indent="-311150" lvl="0" marL="457200" rtl="0" algn="just">
              <a:lnSpc>
                <a:spcPct val="115000"/>
              </a:lnSpc>
              <a:spcBef>
                <a:spcPts val="0"/>
              </a:spcBef>
              <a:spcAft>
                <a:spcPts val="0"/>
              </a:spcAft>
              <a:buClr>
                <a:schemeClr val="dk1"/>
              </a:buClr>
              <a:buSzPts val="1300"/>
              <a:buFont typeface="Times New Roman"/>
              <a:buChar char="●"/>
            </a:pPr>
            <a:r>
              <a:rPr lang="en" sz="1300">
                <a:solidFill>
                  <a:schemeClr val="dk1"/>
                </a:solidFill>
                <a:latin typeface="Times New Roman"/>
                <a:ea typeface="Times New Roman"/>
                <a:cs typeface="Times New Roman"/>
                <a:sym typeface="Times New Roman"/>
              </a:rPr>
              <a:t>The input-output algorithm is still an attractive choice for earthquake-induced excitation. </a:t>
            </a:r>
            <a:endParaRPr sz="1300">
              <a:solidFill>
                <a:schemeClr val="dk1"/>
              </a:solidFill>
              <a:latin typeface="Times New Roman"/>
              <a:ea typeface="Times New Roman"/>
              <a:cs typeface="Times New Roman"/>
              <a:sym typeface="Times New Roman"/>
            </a:endParaRPr>
          </a:p>
          <a:p>
            <a:pPr indent="-311150" lvl="0" marL="0" rtl="0" algn="just">
              <a:lnSpc>
                <a:spcPct val="115000"/>
              </a:lnSpc>
              <a:spcBef>
                <a:spcPts val="0"/>
              </a:spcBef>
              <a:spcAft>
                <a:spcPts val="0"/>
              </a:spcAft>
              <a:buClr>
                <a:schemeClr val="dk1"/>
              </a:buClr>
              <a:buSzPts val="1300"/>
              <a:buFont typeface="Times New Roman"/>
              <a:buChar char="●"/>
            </a:pPr>
            <a:r>
              <a:t/>
            </a:r>
            <a:endParaRPr sz="1300">
              <a:solidFill>
                <a:schemeClr val="dk1"/>
              </a:solidFill>
              <a:latin typeface="Times New Roman"/>
              <a:ea typeface="Times New Roman"/>
              <a:cs typeface="Times New Roman"/>
              <a:sym typeface="Times New Roman"/>
            </a:endParaRPr>
          </a:p>
          <a:p>
            <a:pPr indent="-311150" lvl="0" marL="0" rtl="0" algn="just">
              <a:lnSpc>
                <a:spcPct val="115000"/>
              </a:lnSpc>
              <a:spcBef>
                <a:spcPts val="0"/>
              </a:spcBef>
              <a:spcAft>
                <a:spcPts val="0"/>
              </a:spcAft>
              <a:buClr>
                <a:schemeClr val="dk1"/>
              </a:buClr>
              <a:buSzPts val="1300"/>
              <a:buFont typeface="Times New Roman"/>
              <a:buChar char="●"/>
            </a:pPr>
            <a:r>
              <a:t/>
            </a:r>
            <a:endParaRPr sz="1300">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9ebd1031d3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9ebd1031d3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Font typeface="Times New Roman"/>
              <a:buChar char="●"/>
            </a:pPr>
            <a:r>
              <a:rPr lang="en" sz="1300">
                <a:latin typeface="Times New Roman"/>
                <a:ea typeface="Times New Roman"/>
                <a:cs typeface="Times New Roman"/>
                <a:sym typeface="Times New Roman"/>
              </a:rPr>
              <a:t>During operation, acceleration response data is sampled by each sensor node and locally transformed into the frequency domain via an algorithm.</a:t>
            </a:r>
            <a:endParaRPr sz="1300">
              <a:latin typeface="Times New Roman"/>
              <a:ea typeface="Times New Roman"/>
              <a:cs typeface="Times New Roman"/>
              <a:sym typeface="Times New Roman"/>
            </a:endParaRPr>
          </a:p>
          <a:p>
            <a:pPr indent="-311150" lvl="0" marL="457200" rtl="0" algn="l">
              <a:spcBef>
                <a:spcPts val="0"/>
              </a:spcBef>
              <a:spcAft>
                <a:spcPts val="0"/>
              </a:spcAft>
              <a:buSzPts val="1300"/>
              <a:buFont typeface="Times New Roman"/>
              <a:buChar char="●"/>
            </a:pPr>
            <a:r>
              <a:rPr lang="en" sz="1300">
                <a:latin typeface="Times New Roman"/>
                <a:ea typeface="Times New Roman"/>
                <a:cs typeface="Times New Roman"/>
                <a:sym typeface="Times New Roman"/>
              </a:rPr>
              <a:t>A peak detection algorithm selects the highest peak of the frequency spectrum corresponding to the fundamental eigenfrequency</a:t>
            </a:r>
            <a:endParaRPr sz="1300">
              <a:latin typeface="Times New Roman"/>
              <a:ea typeface="Times New Roman"/>
              <a:cs typeface="Times New Roman"/>
              <a:sym typeface="Times New Roman"/>
            </a:endParaRPr>
          </a:p>
          <a:p>
            <a:pPr indent="-311150" lvl="0" marL="457200" rtl="0" algn="l">
              <a:spcBef>
                <a:spcPts val="0"/>
              </a:spcBef>
              <a:spcAft>
                <a:spcPts val="0"/>
              </a:spcAft>
              <a:buSzPts val="1300"/>
              <a:buFont typeface="Times New Roman"/>
              <a:buChar char="●"/>
            </a:pPr>
            <a:r>
              <a:rPr lang="en" sz="1300">
                <a:latin typeface="Times New Roman"/>
                <a:ea typeface="Times New Roman"/>
                <a:cs typeface="Times New Roman"/>
                <a:sym typeface="Times New Roman"/>
              </a:rPr>
              <a:t>During operation, acceleration response data is sampled by each sensor node and locally transformed into the frequency domain via an embedded algorithm</a:t>
            </a:r>
            <a:endParaRPr sz="1300">
              <a:latin typeface="Times New Roman"/>
              <a:ea typeface="Times New Roman"/>
              <a:cs typeface="Times New Roman"/>
              <a:sym typeface="Times New Roman"/>
            </a:endParaRPr>
          </a:p>
          <a:p>
            <a:pPr indent="0" lvl="0" marL="45720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9ebd1031d3_1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9ebd1031d3_1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196850" lvl="0" marL="285750" rtl="0" algn="l">
              <a:lnSpc>
                <a:spcPct val="115000"/>
              </a:lnSpc>
              <a:spcBef>
                <a:spcPts val="0"/>
              </a:spcBef>
              <a:spcAft>
                <a:spcPts val="0"/>
              </a:spcAft>
              <a:buClr>
                <a:srgbClr val="000000"/>
              </a:buClr>
              <a:buSzPts val="1300"/>
              <a:buFont typeface="Times New Roman"/>
              <a:buChar char="●"/>
            </a:pPr>
            <a:r>
              <a:rPr lang="en" sz="1300">
                <a:latin typeface="Times New Roman"/>
                <a:ea typeface="Times New Roman"/>
                <a:cs typeface="Times New Roman"/>
                <a:sym typeface="Times New Roman"/>
              </a:rPr>
              <a:t>Two of the most common fault types, bias and precision degradation, are simulated and injected into the acceleration response data. </a:t>
            </a:r>
            <a:endParaRPr sz="1300">
              <a:latin typeface="Times New Roman"/>
              <a:ea typeface="Times New Roman"/>
              <a:cs typeface="Times New Roman"/>
              <a:sym typeface="Times New Roman"/>
            </a:endParaRPr>
          </a:p>
          <a:p>
            <a:pPr indent="-196850" lvl="0" marL="285750" rtl="0" algn="l">
              <a:lnSpc>
                <a:spcPct val="115000"/>
              </a:lnSpc>
              <a:spcBef>
                <a:spcPts val="0"/>
              </a:spcBef>
              <a:spcAft>
                <a:spcPts val="0"/>
              </a:spcAft>
              <a:buClr>
                <a:srgbClr val="000000"/>
              </a:buClr>
              <a:buSzPts val="1300"/>
              <a:buFont typeface="Times New Roman"/>
              <a:buChar char="●"/>
            </a:pPr>
            <a:r>
              <a:rPr lang="en" sz="1300">
                <a:latin typeface="Times New Roman"/>
                <a:ea typeface="Times New Roman"/>
                <a:cs typeface="Times New Roman"/>
                <a:sym typeface="Times New Roman"/>
              </a:rPr>
              <a:t>A bias is a deviation between the actual response and the expected response by a constant value; precision degradation is a contamination of the response data with excessive-variance noise.</a:t>
            </a:r>
            <a:endParaRPr sz="1300">
              <a:latin typeface="Times New Roman"/>
              <a:ea typeface="Times New Roman"/>
              <a:cs typeface="Times New Roman"/>
              <a:sym typeface="Times New Roman"/>
            </a:endParaRPr>
          </a:p>
          <a:p>
            <a:pPr indent="-196850" lvl="0" marL="285750" rtl="0" algn="l">
              <a:lnSpc>
                <a:spcPct val="115000"/>
              </a:lnSpc>
              <a:spcBef>
                <a:spcPts val="0"/>
              </a:spcBef>
              <a:spcAft>
                <a:spcPts val="0"/>
              </a:spcAft>
              <a:buClr>
                <a:srgbClr val="000000"/>
              </a:buClr>
              <a:buSzPts val="1300"/>
              <a:buFont typeface="Times New Roman"/>
              <a:buChar char="●"/>
            </a:pPr>
            <a:r>
              <a:rPr lang="en" sz="1300">
                <a:latin typeface="Times New Roman"/>
                <a:ea typeface="Times New Roman"/>
                <a:cs typeface="Times New Roman"/>
                <a:sym typeface="Times New Roman"/>
              </a:rPr>
              <a:t>Bias is injected by rotating one sensor node by 45o, while precision degradation is injected by contaminating the acceleration response data of the sensor nodes with a random Gaussian time series.</a:t>
            </a:r>
            <a:endParaRPr sz="1000">
              <a:latin typeface="Times New Roman"/>
              <a:ea typeface="Times New Roman"/>
              <a:cs typeface="Times New Roman"/>
              <a:sym typeface="Times New Roman"/>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a961ca91a8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a961ca91a8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Clr>
                <a:srgbClr val="202124"/>
              </a:buClr>
              <a:buSzPts val="1300"/>
              <a:buFont typeface="Times New Roman"/>
              <a:buChar char="●"/>
            </a:pPr>
            <a:r>
              <a:rPr lang="en" sz="1300">
                <a:solidFill>
                  <a:srgbClr val="202124"/>
                </a:solidFill>
                <a:highlight>
                  <a:srgbClr val="FFFFFF"/>
                </a:highlight>
                <a:latin typeface="Times New Roman"/>
                <a:ea typeface="Times New Roman"/>
                <a:cs typeface="Times New Roman"/>
                <a:sym typeface="Times New Roman"/>
              </a:rPr>
              <a:t>In the statistical </a:t>
            </a:r>
            <a:r>
              <a:rPr lang="en" sz="1300">
                <a:solidFill>
                  <a:srgbClr val="202124"/>
                </a:solidFill>
                <a:latin typeface="Times New Roman"/>
                <a:ea typeface="Times New Roman"/>
                <a:cs typeface="Times New Roman"/>
                <a:sym typeface="Times New Roman"/>
              </a:rPr>
              <a:t>analysis</a:t>
            </a:r>
            <a:r>
              <a:rPr lang="en" sz="1300">
                <a:solidFill>
                  <a:srgbClr val="202124"/>
                </a:solidFill>
                <a:highlight>
                  <a:srgbClr val="FFFFFF"/>
                </a:highlight>
                <a:latin typeface="Times New Roman"/>
                <a:ea typeface="Times New Roman"/>
                <a:cs typeface="Times New Roman"/>
                <a:sym typeface="Times New Roman"/>
              </a:rPr>
              <a:t> of time series, autoregressive–moving-average (ARMA) </a:t>
            </a:r>
            <a:endParaRPr sz="1200">
              <a:latin typeface="Times New Roman"/>
              <a:ea typeface="Times New Roman"/>
              <a:cs typeface="Times New Roman"/>
              <a:sym typeface="Times New Roman"/>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a961ca91a8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a961ca91a8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1150" lvl="0" marL="457200" rtl="0" algn="l">
              <a:lnSpc>
                <a:spcPct val="115000"/>
              </a:lnSpc>
              <a:spcBef>
                <a:spcPts val="1200"/>
              </a:spcBef>
              <a:spcAft>
                <a:spcPts val="0"/>
              </a:spcAft>
              <a:buSzPts val="1300"/>
              <a:buFont typeface="Times New Roman"/>
              <a:buChar char="●"/>
            </a:pPr>
            <a:r>
              <a:rPr lang="en" sz="1300">
                <a:latin typeface="Times New Roman"/>
                <a:ea typeface="Times New Roman"/>
                <a:cs typeface="Times New Roman"/>
                <a:sym typeface="Times New Roman"/>
              </a:rPr>
              <a:t>SSI DATA Technique: Not suitable for complex data categories with a large number of sensors, large number of modes of interest, and existing turbulence or non-stationarity.</a:t>
            </a:r>
            <a:endParaRPr sz="1300">
              <a:latin typeface="Times New Roman"/>
              <a:ea typeface="Times New Roman"/>
              <a:cs typeface="Times New Roman"/>
              <a:sym typeface="Times New Roman"/>
            </a:endParaRPr>
          </a:p>
          <a:p>
            <a:pPr indent="-311150" lvl="0" marL="457200" rtl="0" algn="l">
              <a:lnSpc>
                <a:spcPct val="115000"/>
              </a:lnSpc>
              <a:spcBef>
                <a:spcPts val="0"/>
              </a:spcBef>
              <a:spcAft>
                <a:spcPts val="0"/>
              </a:spcAft>
              <a:buSzPts val="1300"/>
              <a:buFont typeface="Times New Roman"/>
              <a:buChar char="●"/>
            </a:pPr>
            <a:r>
              <a:rPr lang="en" sz="1300">
                <a:latin typeface="Times New Roman"/>
                <a:ea typeface="Times New Roman"/>
                <a:cs typeface="Times New Roman"/>
                <a:sym typeface="Times New Roman"/>
              </a:rPr>
              <a:t>where i and j are the number of rows and columns and Y is the measured data value.</a:t>
            </a:r>
            <a:endParaRPr sz="1300">
              <a:latin typeface="Times New Roman"/>
              <a:ea typeface="Times New Roman"/>
              <a:cs typeface="Times New Roman"/>
              <a:sym typeface="Times New Roman"/>
            </a:endParaRPr>
          </a:p>
          <a:p>
            <a:pPr indent="0" lvl="0" marL="0" rtl="0" algn="l">
              <a:spcBef>
                <a:spcPts val="120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a961ca91a8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a961ca91a8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1150" lvl="0" marL="457200" rtl="0" algn="just">
              <a:spcBef>
                <a:spcPts val="0"/>
              </a:spcBef>
              <a:spcAft>
                <a:spcPts val="0"/>
              </a:spcAft>
              <a:buClr>
                <a:schemeClr val="dk1"/>
              </a:buClr>
              <a:buSzPts val="1300"/>
              <a:buFont typeface="Times New Roman"/>
              <a:buChar char="●"/>
            </a:pPr>
            <a:r>
              <a:rPr lang="en" sz="1300">
                <a:solidFill>
                  <a:schemeClr val="dk1"/>
                </a:solidFill>
                <a:highlight>
                  <a:schemeClr val="lt1"/>
                </a:highlight>
                <a:latin typeface="Times New Roman"/>
                <a:ea typeface="Times New Roman"/>
                <a:cs typeface="Times New Roman"/>
                <a:sym typeface="Times New Roman"/>
              </a:rPr>
              <a:t>The Moore-Penrose </a:t>
            </a:r>
            <a:r>
              <a:rPr lang="en" sz="1300">
                <a:solidFill>
                  <a:schemeClr val="dk1"/>
                </a:solidFill>
                <a:latin typeface="Times New Roman"/>
                <a:ea typeface="Times New Roman"/>
                <a:cs typeface="Times New Roman"/>
                <a:sym typeface="Times New Roman"/>
              </a:rPr>
              <a:t>pseudo inverse</a:t>
            </a:r>
            <a:r>
              <a:rPr lang="en" sz="1300">
                <a:solidFill>
                  <a:schemeClr val="dk1"/>
                </a:solidFill>
                <a:highlight>
                  <a:schemeClr val="lt1"/>
                </a:highlight>
                <a:latin typeface="Times New Roman"/>
                <a:ea typeface="Times New Roman"/>
                <a:cs typeface="Times New Roman"/>
                <a:sym typeface="Times New Roman"/>
              </a:rPr>
              <a:t> is a generalization of the </a:t>
            </a:r>
            <a:r>
              <a:rPr lang="en" sz="1300">
                <a:solidFill>
                  <a:schemeClr val="dk1"/>
                </a:solidFill>
                <a:latin typeface="Times New Roman"/>
                <a:ea typeface="Times New Roman"/>
                <a:cs typeface="Times New Roman"/>
                <a:sym typeface="Times New Roman"/>
              </a:rPr>
              <a:t>matrix inverse</a:t>
            </a:r>
            <a:r>
              <a:rPr lang="en" sz="1300">
                <a:solidFill>
                  <a:schemeClr val="dk1"/>
                </a:solidFill>
                <a:highlight>
                  <a:schemeClr val="lt1"/>
                </a:highlight>
                <a:latin typeface="Times New Roman"/>
                <a:ea typeface="Times New Roman"/>
                <a:cs typeface="Times New Roman"/>
                <a:sym typeface="Times New Roman"/>
              </a:rPr>
              <a:t> when the </a:t>
            </a:r>
            <a:r>
              <a:rPr lang="en" sz="1300">
                <a:solidFill>
                  <a:schemeClr val="dk1"/>
                </a:solidFill>
                <a:latin typeface="Times New Roman"/>
                <a:ea typeface="Times New Roman"/>
                <a:cs typeface="Times New Roman"/>
                <a:sym typeface="Times New Roman"/>
              </a:rPr>
              <a:t>matrix</a:t>
            </a:r>
            <a:r>
              <a:rPr lang="en" sz="1300">
                <a:solidFill>
                  <a:schemeClr val="dk1"/>
                </a:solidFill>
                <a:highlight>
                  <a:schemeClr val="lt1"/>
                </a:highlight>
                <a:latin typeface="Times New Roman"/>
                <a:ea typeface="Times New Roman"/>
                <a:cs typeface="Times New Roman"/>
                <a:sym typeface="Times New Roman"/>
              </a:rPr>
              <a:t> may not be invertible, given by A</a:t>
            </a:r>
            <a:r>
              <a:rPr baseline="30000" lang="en" sz="1300">
                <a:solidFill>
                  <a:schemeClr val="dk1"/>
                </a:solidFill>
                <a:latin typeface="Times New Roman"/>
                <a:ea typeface="Times New Roman"/>
                <a:cs typeface="Times New Roman"/>
                <a:sym typeface="Times New Roman"/>
              </a:rPr>
              <a:t>+</a:t>
            </a:r>
            <a:r>
              <a:rPr lang="en" sz="1300">
                <a:solidFill>
                  <a:schemeClr val="dk1"/>
                </a:solidFill>
                <a:highlight>
                  <a:schemeClr val="lt1"/>
                </a:highlight>
                <a:latin typeface="Times New Roman"/>
                <a:ea typeface="Times New Roman"/>
                <a:cs typeface="Times New Roman"/>
                <a:sym typeface="Times New Roman"/>
              </a:rPr>
              <a:t> = A</a:t>
            </a:r>
            <a:r>
              <a:rPr baseline="30000" lang="en" sz="1300">
                <a:solidFill>
                  <a:schemeClr val="dk1"/>
                </a:solidFill>
                <a:latin typeface="Times New Roman"/>
                <a:ea typeface="Times New Roman"/>
                <a:cs typeface="Times New Roman"/>
                <a:sym typeface="Times New Roman"/>
              </a:rPr>
              <a:t>T</a:t>
            </a:r>
            <a:r>
              <a:rPr lang="en" sz="1300">
                <a:solidFill>
                  <a:schemeClr val="dk1"/>
                </a:solidFill>
                <a:highlight>
                  <a:schemeClr val="lt1"/>
                </a:highlight>
                <a:latin typeface="Times New Roman"/>
                <a:ea typeface="Times New Roman"/>
                <a:cs typeface="Times New Roman"/>
                <a:sym typeface="Times New Roman"/>
              </a:rPr>
              <a:t>· (A · A </a:t>
            </a:r>
            <a:r>
              <a:rPr baseline="30000" lang="en" sz="1300">
                <a:solidFill>
                  <a:schemeClr val="dk1"/>
                </a:solidFill>
                <a:latin typeface="Times New Roman"/>
                <a:ea typeface="Times New Roman"/>
                <a:cs typeface="Times New Roman"/>
                <a:sym typeface="Times New Roman"/>
              </a:rPr>
              <a:t>T</a:t>
            </a:r>
            <a:r>
              <a:rPr lang="en" sz="1300">
                <a:solidFill>
                  <a:schemeClr val="dk1"/>
                </a:solidFill>
                <a:highlight>
                  <a:schemeClr val="lt1"/>
                </a:highlight>
                <a:latin typeface="Times New Roman"/>
                <a:ea typeface="Times New Roman"/>
                <a:cs typeface="Times New Roman"/>
                <a:sym typeface="Times New Roman"/>
              </a:rPr>
              <a:t>) </a:t>
            </a:r>
            <a:r>
              <a:rPr baseline="30000" lang="en" sz="1300">
                <a:solidFill>
                  <a:schemeClr val="dk1"/>
                </a:solidFill>
                <a:latin typeface="Times New Roman"/>
                <a:ea typeface="Times New Roman"/>
                <a:cs typeface="Times New Roman"/>
                <a:sym typeface="Times New Roman"/>
              </a:rPr>
              <a:t>-1</a:t>
            </a:r>
            <a:endParaRPr sz="1200"/>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961758690a_0_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961758690a_0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Clr>
                <a:schemeClr val="dk1"/>
              </a:buClr>
              <a:buSzPts val="1300"/>
              <a:buFont typeface="Times New Roman"/>
              <a:buChar char="●"/>
            </a:pPr>
            <a:r>
              <a:rPr lang="en" sz="1300">
                <a:solidFill>
                  <a:schemeClr val="dk1"/>
                </a:solidFill>
                <a:highlight>
                  <a:srgbClr val="FFFFFF"/>
                </a:highlight>
                <a:latin typeface="Times New Roman"/>
                <a:ea typeface="Times New Roman"/>
                <a:cs typeface="Times New Roman"/>
                <a:sym typeface="Times New Roman"/>
              </a:rPr>
              <a:t>Stabilization diagram provides a graphical representation of the system's poles (modes) at different mode orders during the modal parameter identification stage.</a:t>
            </a:r>
            <a:endParaRPr sz="1300">
              <a:solidFill>
                <a:schemeClr val="dk1"/>
              </a:solidFill>
              <a:highlight>
                <a:srgbClr val="FFFFFF"/>
              </a:highlight>
              <a:latin typeface="Times New Roman"/>
              <a:ea typeface="Times New Roman"/>
              <a:cs typeface="Times New Roman"/>
              <a:sym typeface="Times New Roman"/>
            </a:endParaRPr>
          </a:p>
          <a:p>
            <a:pPr indent="-311150" lvl="0" marL="457200" rtl="0" algn="l">
              <a:spcBef>
                <a:spcPts val="0"/>
              </a:spcBef>
              <a:spcAft>
                <a:spcPts val="0"/>
              </a:spcAft>
              <a:buSzPts val="1300"/>
              <a:buFont typeface="Times New Roman"/>
              <a:buChar char="●"/>
            </a:pPr>
            <a:r>
              <a:rPr lang="en" sz="1300">
                <a:solidFill>
                  <a:srgbClr val="202122"/>
                </a:solidFill>
                <a:highlight>
                  <a:srgbClr val="FFFFFF"/>
                </a:highlight>
                <a:latin typeface="Times New Roman"/>
                <a:ea typeface="Times New Roman"/>
                <a:cs typeface="Times New Roman"/>
                <a:sym typeface="Times New Roman"/>
              </a:rPr>
              <a:t>"singular spectrum analysis" relates to the spectrum of </a:t>
            </a:r>
            <a:r>
              <a:rPr lang="en" sz="1300">
                <a:solidFill>
                  <a:srgbClr val="0B0080"/>
                </a:solidFill>
                <a:uFill>
                  <a:noFill/>
                </a:uFill>
                <a:latin typeface="Times New Roman"/>
                <a:ea typeface="Times New Roman"/>
                <a:cs typeface="Times New Roman"/>
                <a:sym typeface="Times New Roman"/>
                <a:hlinkClick r:id="rId2">
                  <a:extLst>
                    <a:ext uri="{A12FA001-AC4F-418D-AE19-62706E023703}">
                      <ahyp:hlinkClr val="tx"/>
                    </a:ext>
                  </a:extLst>
                </a:hlinkClick>
              </a:rPr>
              <a:t>eigenvalues</a:t>
            </a:r>
            <a:r>
              <a:rPr lang="en" sz="1300">
                <a:solidFill>
                  <a:srgbClr val="202122"/>
                </a:solidFill>
                <a:highlight>
                  <a:srgbClr val="FFFFFF"/>
                </a:highlight>
                <a:latin typeface="Times New Roman"/>
                <a:ea typeface="Times New Roman"/>
                <a:cs typeface="Times New Roman"/>
                <a:sym typeface="Times New Roman"/>
              </a:rPr>
              <a:t> in a </a:t>
            </a:r>
            <a:r>
              <a:rPr lang="en" sz="1300">
                <a:solidFill>
                  <a:srgbClr val="0B0080"/>
                </a:solidFill>
                <a:uFill>
                  <a:noFill/>
                </a:uFill>
                <a:latin typeface="Times New Roman"/>
                <a:ea typeface="Times New Roman"/>
                <a:cs typeface="Times New Roman"/>
                <a:sym typeface="Times New Roman"/>
                <a:hlinkClick r:id="rId3">
                  <a:extLst>
                    <a:ext uri="{A12FA001-AC4F-418D-AE19-62706E023703}">
                      <ahyp:hlinkClr val="tx"/>
                    </a:ext>
                  </a:extLst>
                </a:hlinkClick>
              </a:rPr>
              <a:t>singular value decomposition</a:t>
            </a:r>
            <a:r>
              <a:rPr lang="en" sz="1300">
                <a:solidFill>
                  <a:srgbClr val="202122"/>
                </a:solidFill>
                <a:highlight>
                  <a:srgbClr val="FFFFFF"/>
                </a:highlight>
                <a:latin typeface="Times New Roman"/>
                <a:ea typeface="Times New Roman"/>
                <a:cs typeface="Times New Roman"/>
                <a:sym typeface="Times New Roman"/>
              </a:rPr>
              <a:t> of a </a:t>
            </a:r>
            <a:r>
              <a:rPr lang="en" sz="1300">
                <a:solidFill>
                  <a:srgbClr val="0B0080"/>
                </a:solidFill>
                <a:uFill>
                  <a:noFill/>
                </a:uFill>
                <a:latin typeface="Times New Roman"/>
                <a:ea typeface="Times New Roman"/>
                <a:cs typeface="Times New Roman"/>
                <a:sym typeface="Times New Roman"/>
                <a:hlinkClick r:id="rId4">
                  <a:extLst>
                    <a:ext uri="{A12FA001-AC4F-418D-AE19-62706E023703}">
                      <ahyp:hlinkClr val="tx"/>
                    </a:ext>
                  </a:extLst>
                </a:hlinkClick>
              </a:rPr>
              <a:t>covariance matrix</a:t>
            </a:r>
            <a:r>
              <a:rPr lang="en" sz="1300">
                <a:solidFill>
                  <a:srgbClr val="202122"/>
                </a:solidFill>
                <a:highlight>
                  <a:srgbClr val="FFFFFF"/>
                </a:highlight>
                <a:latin typeface="Times New Roman"/>
                <a:ea typeface="Times New Roman"/>
                <a:cs typeface="Times New Roman"/>
                <a:sym typeface="Times New Roman"/>
              </a:rPr>
              <a:t>,</a:t>
            </a:r>
            <a:endParaRPr sz="1300">
              <a:solidFill>
                <a:schemeClr val="dk1"/>
              </a:solidFill>
              <a:highlight>
                <a:srgbClr val="FFFFFF"/>
              </a:highlight>
              <a:latin typeface="Times New Roman"/>
              <a:ea typeface="Times New Roman"/>
              <a:cs typeface="Times New Roman"/>
              <a:sym typeface="Times New Roman"/>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a961ca91a8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a961ca91a8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1150" lvl="0" marL="457200" rtl="0" algn="just">
              <a:spcBef>
                <a:spcPts val="0"/>
              </a:spcBef>
              <a:spcAft>
                <a:spcPts val="0"/>
              </a:spcAft>
              <a:buClr>
                <a:schemeClr val="dk1"/>
              </a:buClr>
              <a:buSzPts val="1300"/>
              <a:buFont typeface="Times New Roman"/>
              <a:buChar char="●"/>
            </a:pPr>
            <a:r>
              <a:rPr lang="en" sz="1300">
                <a:solidFill>
                  <a:schemeClr val="dk1"/>
                </a:solidFill>
                <a:highlight>
                  <a:schemeClr val="lt1"/>
                </a:highlight>
                <a:latin typeface="Times New Roman"/>
                <a:ea typeface="Times New Roman"/>
                <a:cs typeface="Times New Roman"/>
                <a:sym typeface="Times New Roman"/>
              </a:rPr>
              <a:t>Toeplitz matrix or diagonal-constant matrix.</a:t>
            </a:r>
            <a:endParaRPr sz="1300">
              <a:solidFill>
                <a:schemeClr val="dk1"/>
              </a:solidFill>
              <a:highlight>
                <a:schemeClr val="lt1"/>
              </a:highlight>
              <a:latin typeface="Times New Roman"/>
              <a:ea typeface="Times New Roman"/>
              <a:cs typeface="Times New Roman"/>
              <a:sym typeface="Times New Roman"/>
            </a:endParaRPr>
          </a:p>
          <a:p>
            <a:pPr indent="-311150" lvl="0" marL="457200" rtl="0" algn="just">
              <a:spcBef>
                <a:spcPts val="0"/>
              </a:spcBef>
              <a:spcAft>
                <a:spcPts val="0"/>
              </a:spcAft>
              <a:buClr>
                <a:schemeClr val="dk1"/>
              </a:buClr>
              <a:buSzPts val="1300"/>
              <a:buFont typeface="Times New Roman"/>
              <a:buChar char="●"/>
            </a:pPr>
            <a:r>
              <a:rPr lang="en" sz="1300">
                <a:solidFill>
                  <a:schemeClr val="dk1"/>
                </a:solidFill>
                <a:latin typeface="Times New Roman"/>
                <a:ea typeface="Times New Roman"/>
                <a:cs typeface="Times New Roman"/>
                <a:sym typeface="Times New Roman"/>
              </a:rPr>
              <a:t>observability</a:t>
            </a:r>
            <a:r>
              <a:rPr lang="en" sz="1300">
                <a:solidFill>
                  <a:schemeClr val="dk1"/>
                </a:solidFill>
                <a:highlight>
                  <a:schemeClr val="lt1"/>
                </a:highlight>
                <a:latin typeface="Times New Roman"/>
                <a:ea typeface="Times New Roman"/>
                <a:cs typeface="Times New Roman"/>
                <a:sym typeface="Times New Roman"/>
              </a:rPr>
              <a:t> is a measure of how well internal states of a </a:t>
            </a:r>
            <a:r>
              <a:rPr lang="en" sz="1300">
                <a:solidFill>
                  <a:schemeClr val="dk1"/>
                </a:solidFill>
                <a:uFill>
                  <a:noFill/>
                </a:uFill>
                <a:latin typeface="Times New Roman"/>
                <a:ea typeface="Times New Roman"/>
                <a:cs typeface="Times New Roman"/>
                <a:sym typeface="Times New Roman"/>
                <a:hlinkClick r:id="rId2">
                  <a:extLst>
                    <a:ext uri="{A12FA001-AC4F-418D-AE19-62706E023703}">
                      <ahyp:hlinkClr val="tx"/>
                    </a:ext>
                  </a:extLst>
                </a:hlinkClick>
              </a:rPr>
              <a:t>system</a:t>
            </a:r>
            <a:r>
              <a:rPr lang="en" sz="1300">
                <a:solidFill>
                  <a:schemeClr val="dk1"/>
                </a:solidFill>
                <a:highlight>
                  <a:schemeClr val="lt1"/>
                </a:highlight>
                <a:latin typeface="Times New Roman"/>
                <a:ea typeface="Times New Roman"/>
                <a:cs typeface="Times New Roman"/>
                <a:sym typeface="Times New Roman"/>
              </a:rPr>
              <a:t> can be inferred from knowledge of its external outputs.</a:t>
            </a:r>
            <a:endParaRPr sz="13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b26ef6a05e_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b26ef6a05e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1150" lvl="0" marL="457200" rtl="0" algn="just">
              <a:spcBef>
                <a:spcPts val="0"/>
              </a:spcBef>
              <a:spcAft>
                <a:spcPts val="0"/>
              </a:spcAft>
              <a:buClr>
                <a:schemeClr val="dk1"/>
              </a:buClr>
              <a:buSzPts val="1300"/>
              <a:buFont typeface="Times New Roman"/>
              <a:buChar char="●"/>
            </a:pPr>
            <a:r>
              <a:rPr lang="en" sz="1300">
                <a:solidFill>
                  <a:schemeClr val="dk1"/>
                </a:solidFill>
                <a:latin typeface="Times New Roman"/>
                <a:ea typeface="Times New Roman"/>
                <a:cs typeface="Times New Roman"/>
                <a:sym typeface="Times New Roman"/>
              </a:rPr>
              <a:t>matrix decomposition</a:t>
            </a:r>
            <a:r>
              <a:rPr lang="en" sz="1300">
                <a:solidFill>
                  <a:schemeClr val="dk1"/>
                </a:solidFill>
                <a:highlight>
                  <a:schemeClr val="lt1"/>
                </a:highlight>
                <a:latin typeface="Times New Roman"/>
                <a:ea typeface="Times New Roman"/>
                <a:cs typeface="Times New Roman"/>
                <a:sym typeface="Times New Roman"/>
              </a:rPr>
              <a:t> or </a:t>
            </a:r>
            <a:r>
              <a:rPr lang="en" sz="1300">
                <a:solidFill>
                  <a:schemeClr val="dk1"/>
                </a:solidFill>
                <a:latin typeface="Times New Roman"/>
                <a:ea typeface="Times New Roman"/>
                <a:cs typeface="Times New Roman"/>
                <a:sym typeface="Times New Roman"/>
              </a:rPr>
              <a:t>matrix factorization</a:t>
            </a:r>
            <a:r>
              <a:rPr lang="en" sz="1300">
                <a:solidFill>
                  <a:schemeClr val="dk1"/>
                </a:solidFill>
                <a:highlight>
                  <a:schemeClr val="lt1"/>
                </a:highlight>
                <a:latin typeface="Times New Roman"/>
                <a:ea typeface="Times New Roman"/>
                <a:cs typeface="Times New Roman"/>
                <a:sym typeface="Times New Roman"/>
              </a:rPr>
              <a:t> is a </a:t>
            </a:r>
            <a:r>
              <a:rPr lang="en" sz="1300">
                <a:solidFill>
                  <a:schemeClr val="dk1"/>
                </a:solidFill>
                <a:uFill>
                  <a:noFill/>
                </a:uFill>
                <a:latin typeface="Times New Roman"/>
                <a:ea typeface="Times New Roman"/>
                <a:cs typeface="Times New Roman"/>
                <a:sym typeface="Times New Roman"/>
                <a:hlinkClick r:id="rId2">
                  <a:extLst>
                    <a:ext uri="{A12FA001-AC4F-418D-AE19-62706E023703}">
                      <ahyp:hlinkClr val="tx"/>
                    </a:ext>
                  </a:extLst>
                </a:hlinkClick>
              </a:rPr>
              <a:t>factorization</a:t>
            </a:r>
            <a:r>
              <a:rPr lang="en" sz="1300">
                <a:solidFill>
                  <a:schemeClr val="dk1"/>
                </a:solidFill>
                <a:highlight>
                  <a:schemeClr val="lt1"/>
                </a:highlight>
                <a:latin typeface="Times New Roman"/>
                <a:ea typeface="Times New Roman"/>
                <a:cs typeface="Times New Roman"/>
                <a:sym typeface="Times New Roman"/>
              </a:rPr>
              <a:t> of a </a:t>
            </a:r>
            <a:r>
              <a:rPr lang="en" sz="1300">
                <a:solidFill>
                  <a:schemeClr val="dk1"/>
                </a:solidFill>
                <a:uFill>
                  <a:noFill/>
                </a:uFill>
                <a:latin typeface="Times New Roman"/>
                <a:ea typeface="Times New Roman"/>
                <a:cs typeface="Times New Roman"/>
                <a:sym typeface="Times New Roman"/>
                <a:hlinkClick r:id="rId3">
                  <a:extLst>
                    <a:ext uri="{A12FA001-AC4F-418D-AE19-62706E023703}">
                      <ahyp:hlinkClr val="tx"/>
                    </a:ext>
                  </a:extLst>
                </a:hlinkClick>
              </a:rPr>
              <a:t>matrix</a:t>
            </a:r>
            <a:r>
              <a:rPr lang="en" sz="1300">
                <a:solidFill>
                  <a:schemeClr val="dk1"/>
                </a:solidFill>
                <a:highlight>
                  <a:schemeClr val="lt1"/>
                </a:highlight>
                <a:latin typeface="Times New Roman"/>
                <a:ea typeface="Times New Roman"/>
                <a:cs typeface="Times New Roman"/>
                <a:sym typeface="Times New Roman"/>
              </a:rPr>
              <a:t> into a product of matrices.</a:t>
            </a:r>
            <a:endParaRPr sz="1200"/>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982be5853e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982be5853e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1150" lvl="0" marL="457200" rtl="0" algn="just">
              <a:lnSpc>
                <a:spcPct val="115000"/>
              </a:lnSpc>
              <a:spcBef>
                <a:spcPts val="0"/>
              </a:spcBef>
              <a:spcAft>
                <a:spcPts val="0"/>
              </a:spcAft>
              <a:buClr>
                <a:schemeClr val="dk1"/>
              </a:buClr>
              <a:buSzPts val="1300"/>
              <a:buFont typeface="Times New Roman"/>
              <a:buChar char="●"/>
            </a:pPr>
            <a:r>
              <a:rPr lang="en" sz="1300">
                <a:solidFill>
                  <a:schemeClr val="dk1"/>
                </a:solidFill>
                <a:latin typeface="Times New Roman"/>
                <a:ea typeface="Times New Roman"/>
                <a:cs typeface="Times New Roman"/>
                <a:sym typeface="Times New Roman"/>
              </a:rPr>
              <a:t>finite element model of the target structure, damage detected has a direct physical interpretation</a:t>
            </a:r>
            <a:endParaRPr sz="1300">
              <a:solidFill>
                <a:schemeClr val="dk1"/>
              </a:solidFill>
              <a:latin typeface="Times New Roman"/>
              <a:ea typeface="Times New Roman"/>
              <a:cs typeface="Times New Roman"/>
              <a:sym typeface="Times New Roman"/>
            </a:endParaRPr>
          </a:p>
          <a:p>
            <a:pPr indent="-311150" lvl="0" marL="457200" rtl="0" algn="just">
              <a:lnSpc>
                <a:spcPct val="115000"/>
              </a:lnSpc>
              <a:spcBef>
                <a:spcPts val="0"/>
              </a:spcBef>
              <a:spcAft>
                <a:spcPts val="0"/>
              </a:spcAft>
              <a:buClr>
                <a:schemeClr val="dk1"/>
              </a:buClr>
              <a:buSzPts val="1300"/>
              <a:buFont typeface="Times New Roman"/>
              <a:buChar char="●"/>
            </a:pPr>
            <a:r>
              <a:rPr lang="en" sz="1300">
                <a:solidFill>
                  <a:schemeClr val="dk1"/>
                </a:solidFill>
                <a:latin typeface="Times New Roman"/>
                <a:ea typeface="Times New Roman"/>
                <a:cs typeface="Times New Roman"/>
                <a:sym typeface="Times New Roman"/>
              </a:rPr>
              <a:t>consists of training an algorithm on some acquired data and can tell apart different condition states of the structure</a:t>
            </a:r>
            <a:endParaRPr sz="13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grpSp>
        <p:nvGrpSpPr>
          <p:cNvPr id="10" name="Google Shape;10;p2"/>
          <p:cNvGrpSpPr/>
          <p:nvPr/>
        </p:nvGrpSpPr>
        <p:grpSpPr>
          <a:xfrm>
            <a:off x="6098378" y="5"/>
            <a:ext cx="3045625" cy="2030570"/>
            <a:chOff x="6098378" y="5"/>
            <a:chExt cx="3045625" cy="2030570"/>
          </a:xfrm>
        </p:grpSpPr>
        <p:sp>
          <p:nvSpPr>
            <p:cNvPr id="11" name="Google Shape;11;p2"/>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598100" y="1775222"/>
            <a:ext cx="8222100" cy="838800"/>
          </a:xfrm>
          <a:prstGeom prst="rect">
            <a:avLst/>
          </a:prstGeom>
        </p:spPr>
        <p:txBody>
          <a:bodyPr anchorCtr="0" anchor="b" bIns="91425" lIns="91425" spcFirstLastPara="1" rIns="91425" wrap="square" tIns="91425">
            <a:no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p:txBody>
      </p:sp>
      <p:sp>
        <p:nvSpPr>
          <p:cNvPr id="17" name="Google Shape;17;p2"/>
          <p:cNvSpPr txBox="1"/>
          <p:nvPr>
            <p:ph idx="1" type="subTitle"/>
          </p:nvPr>
        </p:nvSpPr>
        <p:spPr>
          <a:xfrm>
            <a:off x="598088" y="2715913"/>
            <a:ext cx="8222100" cy="4329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2100"/>
              <a:buNone/>
              <a:defRPr sz="2100">
                <a:solidFill>
                  <a:schemeClr val="lt1"/>
                </a:solidFill>
              </a:defRPr>
            </a:lvl1pPr>
            <a:lvl2pPr lvl="1">
              <a:lnSpc>
                <a:spcPct val="100000"/>
              </a:lnSpc>
              <a:spcBef>
                <a:spcPts val="0"/>
              </a:spcBef>
              <a:spcAft>
                <a:spcPts val="0"/>
              </a:spcAft>
              <a:buClr>
                <a:schemeClr val="lt1"/>
              </a:buClr>
              <a:buSzPts val="2100"/>
              <a:buNone/>
              <a:defRPr sz="2100">
                <a:solidFill>
                  <a:schemeClr val="lt1"/>
                </a:solidFill>
              </a:defRPr>
            </a:lvl2pPr>
            <a:lvl3pPr lvl="2">
              <a:lnSpc>
                <a:spcPct val="100000"/>
              </a:lnSpc>
              <a:spcBef>
                <a:spcPts val="0"/>
              </a:spcBef>
              <a:spcAft>
                <a:spcPts val="0"/>
              </a:spcAft>
              <a:buClr>
                <a:schemeClr val="lt1"/>
              </a:buClr>
              <a:buSzPts val="2100"/>
              <a:buNone/>
              <a:defRPr sz="2100">
                <a:solidFill>
                  <a:schemeClr val="lt1"/>
                </a:solidFill>
              </a:defRPr>
            </a:lvl3pPr>
            <a:lvl4pPr lvl="3">
              <a:lnSpc>
                <a:spcPct val="100000"/>
              </a:lnSpc>
              <a:spcBef>
                <a:spcPts val="0"/>
              </a:spcBef>
              <a:spcAft>
                <a:spcPts val="0"/>
              </a:spcAft>
              <a:buClr>
                <a:schemeClr val="lt1"/>
              </a:buClr>
              <a:buSzPts val="2100"/>
              <a:buNone/>
              <a:defRPr sz="2100">
                <a:solidFill>
                  <a:schemeClr val="lt1"/>
                </a:solidFill>
              </a:defRPr>
            </a:lvl4pPr>
            <a:lvl5pPr lvl="4">
              <a:lnSpc>
                <a:spcPct val="100000"/>
              </a:lnSpc>
              <a:spcBef>
                <a:spcPts val="0"/>
              </a:spcBef>
              <a:spcAft>
                <a:spcPts val="0"/>
              </a:spcAft>
              <a:buClr>
                <a:schemeClr val="lt1"/>
              </a:buClr>
              <a:buSzPts val="2100"/>
              <a:buNone/>
              <a:defRPr sz="2100">
                <a:solidFill>
                  <a:schemeClr val="lt1"/>
                </a:solidFill>
              </a:defRPr>
            </a:lvl5pPr>
            <a:lvl6pPr lvl="5">
              <a:lnSpc>
                <a:spcPct val="100000"/>
              </a:lnSpc>
              <a:spcBef>
                <a:spcPts val="0"/>
              </a:spcBef>
              <a:spcAft>
                <a:spcPts val="0"/>
              </a:spcAft>
              <a:buClr>
                <a:schemeClr val="lt1"/>
              </a:buClr>
              <a:buSzPts val="2100"/>
              <a:buNone/>
              <a:defRPr sz="2100">
                <a:solidFill>
                  <a:schemeClr val="lt1"/>
                </a:solidFill>
              </a:defRPr>
            </a:lvl6pPr>
            <a:lvl7pPr lvl="6">
              <a:lnSpc>
                <a:spcPct val="100000"/>
              </a:lnSpc>
              <a:spcBef>
                <a:spcPts val="0"/>
              </a:spcBef>
              <a:spcAft>
                <a:spcPts val="0"/>
              </a:spcAft>
              <a:buClr>
                <a:schemeClr val="lt1"/>
              </a:buClr>
              <a:buSzPts val="2100"/>
              <a:buNone/>
              <a:defRPr sz="2100">
                <a:solidFill>
                  <a:schemeClr val="lt1"/>
                </a:solidFill>
              </a:defRPr>
            </a:lvl7pPr>
            <a:lvl8pPr lvl="7">
              <a:lnSpc>
                <a:spcPct val="100000"/>
              </a:lnSpc>
              <a:spcBef>
                <a:spcPts val="0"/>
              </a:spcBef>
              <a:spcAft>
                <a:spcPts val="0"/>
              </a:spcAft>
              <a:buClr>
                <a:schemeClr val="lt1"/>
              </a:buClr>
              <a:buSzPts val="2100"/>
              <a:buNone/>
              <a:defRPr sz="2100">
                <a:solidFill>
                  <a:schemeClr val="lt1"/>
                </a:solidFill>
              </a:defRPr>
            </a:lvl8pPr>
            <a:lvl9pPr lvl="8">
              <a:lnSpc>
                <a:spcPct val="100000"/>
              </a:lnSpc>
              <a:spcBef>
                <a:spcPts val="0"/>
              </a:spcBef>
              <a:spcAft>
                <a:spcPts val="0"/>
              </a:spcAft>
              <a:buClr>
                <a:schemeClr val="lt1"/>
              </a:buClr>
              <a:buSzPts val="2100"/>
              <a:buNone/>
              <a:defRPr sz="2100">
                <a:solidFill>
                  <a:schemeClr val="lt1"/>
                </a:solidFill>
              </a:defRPr>
            </a:lvl9pPr>
          </a:lstStyle>
          <a:p/>
        </p:txBody>
      </p:sp>
      <p:sp>
        <p:nvSpPr>
          <p:cNvPr id="18" name="Google Shape;18;p2"/>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69" name="Shape 69"/>
        <p:cNvGrpSpPr/>
        <p:nvPr/>
      </p:nvGrpSpPr>
      <p:grpSpPr>
        <a:xfrm>
          <a:off x="0" y="0"/>
          <a:ext cx="0" cy="0"/>
          <a:chOff x="0" y="0"/>
          <a:chExt cx="0" cy="0"/>
        </a:xfrm>
      </p:grpSpPr>
      <p:grpSp>
        <p:nvGrpSpPr>
          <p:cNvPr id="70" name="Google Shape;70;p11"/>
          <p:cNvGrpSpPr/>
          <p:nvPr/>
        </p:nvGrpSpPr>
        <p:grpSpPr>
          <a:xfrm>
            <a:off x="6098378" y="5"/>
            <a:ext cx="3045625" cy="2030570"/>
            <a:chOff x="6098378" y="5"/>
            <a:chExt cx="3045625" cy="2030570"/>
          </a:xfrm>
        </p:grpSpPr>
        <p:sp>
          <p:nvSpPr>
            <p:cNvPr id="71" name="Google Shape;71;p11"/>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1"/>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1"/>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1"/>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1"/>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 name="Google Shape;76;p11"/>
          <p:cNvSpPr txBox="1"/>
          <p:nvPr>
            <p:ph hasCustomPrompt="1" type="title"/>
          </p:nvPr>
        </p:nvSpPr>
        <p:spPr>
          <a:xfrm>
            <a:off x="311700" y="1256050"/>
            <a:ext cx="8520600" cy="20307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1"/>
              </a:buClr>
              <a:buSzPts val="12000"/>
              <a:buNone/>
              <a:defRPr sz="12000">
                <a:solidFill>
                  <a:schemeClr val="lt1"/>
                </a:solidFill>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77" name="Google Shape;77;p11"/>
          <p:cNvSpPr txBox="1"/>
          <p:nvPr>
            <p:ph idx="1" type="body"/>
          </p:nvPr>
        </p:nvSpPr>
        <p:spPr>
          <a:xfrm>
            <a:off x="311700" y="3369225"/>
            <a:ext cx="8520600" cy="12819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Clr>
                <a:schemeClr val="lt1"/>
              </a:buClr>
              <a:buSzPts val="1800"/>
              <a:buChar char="●"/>
              <a:defRPr>
                <a:solidFill>
                  <a:schemeClr val="lt1"/>
                </a:solidFill>
              </a:defRPr>
            </a:lvl1pPr>
            <a:lvl2pPr indent="-317500" lvl="1" marL="914400" algn="ctr">
              <a:spcBef>
                <a:spcPts val="1600"/>
              </a:spcBef>
              <a:spcAft>
                <a:spcPts val="0"/>
              </a:spcAft>
              <a:buClr>
                <a:schemeClr val="lt1"/>
              </a:buClr>
              <a:buSzPts val="1400"/>
              <a:buChar char="○"/>
              <a:defRPr>
                <a:solidFill>
                  <a:schemeClr val="lt1"/>
                </a:solidFill>
              </a:defRPr>
            </a:lvl2pPr>
            <a:lvl3pPr indent="-317500" lvl="2" marL="1371600" algn="ctr">
              <a:spcBef>
                <a:spcPts val="1600"/>
              </a:spcBef>
              <a:spcAft>
                <a:spcPts val="0"/>
              </a:spcAft>
              <a:buClr>
                <a:schemeClr val="lt1"/>
              </a:buClr>
              <a:buSzPts val="1400"/>
              <a:buChar char="■"/>
              <a:defRPr>
                <a:solidFill>
                  <a:schemeClr val="lt1"/>
                </a:solidFill>
              </a:defRPr>
            </a:lvl3pPr>
            <a:lvl4pPr indent="-317500" lvl="3" marL="1828800" algn="ctr">
              <a:spcBef>
                <a:spcPts val="1600"/>
              </a:spcBef>
              <a:spcAft>
                <a:spcPts val="0"/>
              </a:spcAft>
              <a:buClr>
                <a:schemeClr val="lt1"/>
              </a:buClr>
              <a:buSzPts val="1400"/>
              <a:buChar char="●"/>
              <a:defRPr>
                <a:solidFill>
                  <a:schemeClr val="lt1"/>
                </a:solidFill>
              </a:defRPr>
            </a:lvl4pPr>
            <a:lvl5pPr indent="-317500" lvl="4" marL="2286000" algn="ctr">
              <a:spcBef>
                <a:spcPts val="1600"/>
              </a:spcBef>
              <a:spcAft>
                <a:spcPts val="0"/>
              </a:spcAft>
              <a:buClr>
                <a:schemeClr val="lt1"/>
              </a:buClr>
              <a:buSzPts val="1400"/>
              <a:buChar char="○"/>
              <a:defRPr>
                <a:solidFill>
                  <a:schemeClr val="lt1"/>
                </a:solidFill>
              </a:defRPr>
            </a:lvl5pPr>
            <a:lvl6pPr indent="-317500" lvl="5" marL="2743200" algn="ctr">
              <a:spcBef>
                <a:spcPts val="1600"/>
              </a:spcBef>
              <a:spcAft>
                <a:spcPts val="0"/>
              </a:spcAft>
              <a:buClr>
                <a:schemeClr val="lt1"/>
              </a:buClr>
              <a:buSzPts val="1400"/>
              <a:buChar char="■"/>
              <a:defRPr>
                <a:solidFill>
                  <a:schemeClr val="lt1"/>
                </a:solidFill>
              </a:defRPr>
            </a:lvl6pPr>
            <a:lvl7pPr indent="-317500" lvl="6" marL="3200400" algn="ctr">
              <a:spcBef>
                <a:spcPts val="1600"/>
              </a:spcBef>
              <a:spcAft>
                <a:spcPts val="0"/>
              </a:spcAft>
              <a:buClr>
                <a:schemeClr val="lt1"/>
              </a:buClr>
              <a:buSzPts val="1400"/>
              <a:buChar char="●"/>
              <a:defRPr>
                <a:solidFill>
                  <a:schemeClr val="lt1"/>
                </a:solidFill>
              </a:defRPr>
            </a:lvl7pPr>
            <a:lvl8pPr indent="-317500" lvl="7" marL="3657600" algn="ctr">
              <a:spcBef>
                <a:spcPts val="1600"/>
              </a:spcBef>
              <a:spcAft>
                <a:spcPts val="0"/>
              </a:spcAft>
              <a:buClr>
                <a:schemeClr val="lt1"/>
              </a:buClr>
              <a:buSzPts val="1400"/>
              <a:buChar char="○"/>
              <a:defRPr>
                <a:solidFill>
                  <a:schemeClr val="lt1"/>
                </a:solidFill>
              </a:defRPr>
            </a:lvl8pPr>
            <a:lvl9pPr indent="-317500" lvl="8" marL="4114800" algn="ctr">
              <a:spcBef>
                <a:spcPts val="1600"/>
              </a:spcBef>
              <a:spcAft>
                <a:spcPts val="1600"/>
              </a:spcAft>
              <a:buClr>
                <a:schemeClr val="lt1"/>
              </a:buClr>
              <a:buSzPts val="1400"/>
              <a:buChar char="■"/>
              <a:defRPr>
                <a:solidFill>
                  <a:schemeClr val="lt1"/>
                </a:solidFill>
              </a:defRPr>
            </a:lvl9pPr>
          </a:lstStyle>
          <a:p/>
        </p:txBody>
      </p:sp>
      <p:sp>
        <p:nvSpPr>
          <p:cNvPr id="78" name="Google Shape;78;p11"/>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9" name="Shape 79"/>
        <p:cNvGrpSpPr/>
        <p:nvPr/>
      </p:nvGrpSpPr>
      <p:grpSpPr>
        <a:xfrm>
          <a:off x="0" y="0"/>
          <a:ext cx="0" cy="0"/>
          <a:chOff x="0" y="0"/>
          <a:chExt cx="0" cy="0"/>
        </a:xfrm>
      </p:grpSpPr>
      <p:sp>
        <p:nvSpPr>
          <p:cNvPr id="80" name="Google Shape;80;p12"/>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9" name="Shape 19"/>
        <p:cNvGrpSpPr/>
        <p:nvPr/>
      </p:nvGrpSpPr>
      <p:grpSpPr>
        <a:xfrm>
          <a:off x="0" y="0"/>
          <a:ext cx="0" cy="0"/>
          <a:chOff x="0" y="0"/>
          <a:chExt cx="0" cy="0"/>
        </a:xfrm>
      </p:grpSpPr>
      <p:grpSp>
        <p:nvGrpSpPr>
          <p:cNvPr id="20" name="Google Shape;20;p3"/>
          <p:cNvGrpSpPr/>
          <p:nvPr/>
        </p:nvGrpSpPr>
        <p:grpSpPr>
          <a:xfrm>
            <a:off x="6098378" y="5"/>
            <a:ext cx="3045625" cy="2030570"/>
            <a:chOff x="6098378" y="5"/>
            <a:chExt cx="3045625" cy="2030570"/>
          </a:xfrm>
        </p:grpSpPr>
        <p:sp>
          <p:nvSpPr>
            <p:cNvPr id="21" name="Google Shape;21;p3"/>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 name="Google Shape;26;p3"/>
          <p:cNvSpPr txBox="1"/>
          <p:nvPr>
            <p:ph type="title"/>
          </p:nvPr>
        </p:nvSpPr>
        <p:spPr>
          <a:xfrm>
            <a:off x="598100" y="2152347"/>
            <a:ext cx="8222100" cy="838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p:txBody>
      </p:sp>
      <p:sp>
        <p:nvSpPr>
          <p:cNvPr id="27" name="Google Shape;27;p3"/>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8" name="Shape 28"/>
        <p:cNvGrpSpPr/>
        <p:nvPr/>
      </p:nvGrpSpPr>
      <p:grpSpPr>
        <a:xfrm>
          <a:off x="0" y="0"/>
          <a:ext cx="0" cy="0"/>
          <a:chOff x="0" y="0"/>
          <a:chExt cx="0" cy="0"/>
        </a:xfrm>
      </p:grpSpPr>
      <p:grpSp>
        <p:nvGrpSpPr>
          <p:cNvPr id="29" name="Google Shape;29;p4"/>
          <p:cNvGrpSpPr/>
          <p:nvPr/>
        </p:nvGrpSpPr>
        <p:grpSpPr>
          <a:xfrm>
            <a:off x="0" y="3903669"/>
            <a:ext cx="9144000" cy="1239925"/>
            <a:chOff x="0" y="3903669"/>
            <a:chExt cx="9144000" cy="1239925"/>
          </a:xfrm>
        </p:grpSpPr>
        <p:sp>
          <p:nvSpPr>
            <p:cNvPr id="30" name="Google Shape;30;p4"/>
            <p:cNvSpPr/>
            <p:nvPr/>
          </p:nvSpPr>
          <p:spPr>
            <a:xfrm>
              <a:off x="8154895" y="3903669"/>
              <a:ext cx="989100" cy="9879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4"/>
            <p:cNvSpPr/>
            <p:nvPr/>
          </p:nvSpPr>
          <p:spPr>
            <a:xfrm flipH="1">
              <a:off x="6181163" y="3903669"/>
              <a:ext cx="989100" cy="9879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4"/>
            <p:cNvSpPr/>
            <p:nvPr/>
          </p:nvSpPr>
          <p:spPr>
            <a:xfrm>
              <a:off x="7170274" y="3903669"/>
              <a:ext cx="989100" cy="987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4"/>
            <p:cNvSpPr/>
            <p:nvPr/>
          </p:nvSpPr>
          <p:spPr>
            <a:xfrm rot="10800000">
              <a:off x="8154757" y="3903682"/>
              <a:ext cx="989100" cy="9879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4"/>
            <p:cNvSpPr/>
            <p:nvPr/>
          </p:nvSpPr>
          <p:spPr>
            <a:xfrm>
              <a:off x="0" y="4891594"/>
              <a:ext cx="9144000" cy="252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 name="Google Shape;35;p4"/>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6" name="Google Shape;36;p4"/>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37" name="Google Shape;37;p4"/>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8" name="Shape 38"/>
        <p:cNvGrpSpPr/>
        <p:nvPr/>
      </p:nvGrpSpPr>
      <p:grpSpPr>
        <a:xfrm>
          <a:off x="0" y="0"/>
          <a:ext cx="0" cy="0"/>
          <a:chOff x="0" y="0"/>
          <a:chExt cx="0" cy="0"/>
        </a:xfrm>
      </p:grpSpPr>
      <p:sp>
        <p:nvSpPr>
          <p:cNvPr id="39" name="Google Shape;39;p5"/>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40" name="Google Shape;40;p5"/>
          <p:cNvSpPr txBox="1"/>
          <p:nvPr>
            <p:ph idx="1" type="body"/>
          </p:nvPr>
        </p:nvSpPr>
        <p:spPr>
          <a:xfrm>
            <a:off x="311700" y="1229975"/>
            <a:ext cx="3999900" cy="33390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41" name="Google Shape;41;p5"/>
          <p:cNvSpPr txBox="1"/>
          <p:nvPr>
            <p:ph idx="2" type="body"/>
          </p:nvPr>
        </p:nvSpPr>
        <p:spPr>
          <a:xfrm>
            <a:off x="4832400" y="1229975"/>
            <a:ext cx="3999900" cy="33390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42" name="Google Shape;42;p5"/>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 name="Shape 43"/>
        <p:cNvGrpSpPr/>
        <p:nvPr/>
      </p:nvGrpSpPr>
      <p:grpSpPr>
        <a:xfrm>
          <a:off x="0" y="0"/>
          <a:ext cx="0" cy="0"/>
          <a:chOff x="0" y="0"/>
          <a:chExt cx="0" cy="0"/>
        </a:xfrm>
      </p:grpSpPr>
      <p:sp>
        <p:nvSpPr>
          <p:cNvPr id="44" name="Google Shape;44;p6"/>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45" name="Google Shape;45;p6"/>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6" name="Shape 46"/>
        <p:cNvGrpSpPr/>
        <p:nvPr/>
      </p:nvGrpSpPr>
      <p:grpSpPr>
        <a:xfrm>
          <a:off x="0" y="0"/>
          <a:ext cx="0" cy="0"/>
          <a:chOff x="0" y="0"/>
          <a:chExt cx="0" cy="0"/>
        </a:xfrm>
      </p:grpSpPr>
      <p:sp>
        <p:nvSpPr>
          <p:cNvPr id="47" name="Google Shape;47;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8" name="Google Shape;48;p7"/>
          <p:cNvSpPr txBox="1"/>
          <p:nvPr>
            <p:ph idx="1" type="body"/>
          </p:nvPr>
        </p:nvSpPr>
        <p:spPr>
          <a:xfrm>
            <a:off x="311700" y="1465804"/>
            <a:ext cx="2808000" cy="31032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49" name="Google Shape;49;p7"/>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4"/>
        </a:solidFill>
      </p:bgPr>
    </p:bg>
    <p:spTree>
      <p:nvGrpSpPr>
        <p:cNvPr id="50" name="Shape 50"/>
        <p:cNvGrpSpPr/>
        <p:nvPr/>
      </p:nvGrpSpPr>
      <p:grpSpPr>
        <a:xfrm>
          <a:off x="0" y="0"/>
          <a:ext cx="0" cy="0"/>
          <a:chOff x="0" y="0"/>
          <a:chExt cx="0" cy="0"/>
        </a:xfrm>
      </p:grpSpPr>
      <p:grpSp>
        <p:nvGrpSpPr>
          <p:cNvPr id="51" name="Google Shape;51;p8"/>
          <p:cNvGrpSpPr/>
          <p:nvPr/>
        </p:nvGrpSpPr>
        <p:grpSpPr>
          <a:xfrm>
            <a:off x="6098378" y="5"/>
            <a:ext cx="3045625" cy="2030570"/>
            <a:chOff x="6098378" y="5"/>
            <a:chExt cx="3045625" cy="2030570"/>
          </a:xfrm>
        </p:grpSpPr>
        <p:sp>
          <p:nvSpPr>
            <p:cNvPr id="52" name="Google Shape;52;p8"/>
            <p:cNvSpPr/>
            <p:nvPr/>
          </p:nvSpPr>
          <p:spPr>
            <a:xfrm>
              <a:off x="8128803" y="16"/>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8"/>
            <p:cNvSpPr/>
            <p:nvPr/>
          </p:nvSpPr>
          <p:spPr>
            <a:xfrm flipH="1">
              <a:off x="7113463" y="5"/>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8"/>
            <p:cNvSpPr/>
            <p:nvPr/>
          </p:nvSpPr>
          <p:spPr>
            <a:xfrm flipH="1" rot="10800000">
              <a:off x="7113588" y="107"/>
              <a:ext cx="1015200" cy="10152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8"/>
            <p:cNvSpPr/>
            <p:nvPr/>
          </p:nvSpPr>
          <p:spPr>
            <a:xfrm rot="10800000">
              <a:off x="6098378" y="97"/>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8"/>
            <p:cNvSpPr/>
            <p:nvPr/>
          </p:nvSpPr>
          <p:spPr>
            <a:xfrm rot="10800000">
              <a:off x="8128789" y="1015375"/>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 name="Google Shape;57;p8"/>
          <p:cNvSpPr txBox="1"/>
          <p:nvPr>
            <p:ph type="title"/>
          </p:nvPr>
        </p:nvSpPr>
        <p:spPr>
          <a:xfrm>
            <a:off x="490250" y="526350"/>
            <a:ext cx="5618700" cy="4090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58" name="Google Shape;58;p8"/>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9" name="Shape 59"/>
        <p:cNvGrpSpPr/>
        <p:nvPr/>
      </p:nvGrpSpPr>
      <p:grpSpPr>
        <a:xfrm>
          <a:off x="0" y="0"/>
          <a:ext cx="0" cy="0"/>
          <a:chOff x="0" y="0"/>
          <a:chExt cx="0" cy="0"/>
        </a:xfrm>
      </p:grpSpPr>
      <p:sp>
        <p:nvSpPr>
          <p:cNvPr id="60" name="Google Shape;60;p9"/>
          <p:cNvSpPr/>
          <p:nvPr/>
        </p:nvSpPr>
        <p:spPr>
          <a:xfrm>
            <a:off x="4572000" y="-1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1" name="Google Shape;61;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62" name="Google Shape;62;p9"/>
          <p:cNvSpPr txBox="1"/>
          <p:nvPr>
            <p:ph type="title"/>
          </p:nvPr>
        </p:nvSpPr>
        <p:spPr>
          <a:xfrm>
            <a:off x="265500" y="1151100"/>
            <a:ext cx="4045200" cy="15645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63" name="Google Shape;63;p9"/>
          <p:cNvSpPr txBox="1"/>
          <p:nvPr>
            <p:ph idx="1" type="subTitle"/>
          </p:nvPr>
        </p:nvSpPr>
        <p:spPr>
          <a:xfrm>
            <a:off x="265500" y="2769001"/>
            <a:ext cx="4045200" cy="12693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64" name="Google Shape;64;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65" name="Google Shape;65;p9"/>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6" name="Shape 66"/>
        <p:cNvGrpSpPr/>
        <p:nvPr/>
      </p:nvGrpSpPr>
      <p:grpSpPr>
        <a:xfrm>
          <a:off x="0" y="0"/>
          <a:ext cx="0" cy="0"/>
          <a:chOff x="0" y="0"/>
          <a:chExt cx="0" cy="0"/>
        </a:xfrm>
      </p:grpSpPr>
      <p:sp>
        <p:nvSpPr>
          <p:cNvPr id="67" name="Google Shape;67;p10"/>
          <p:cNvSpPr txBox="1"/>
          <p:nvPr>
            <p:ph idx="1" type="body"/>
          </p:nvPr>
        </p:nvSpPr>
        <p:spPr>
          <a:xfrm>
            <a:off x="319500" y="4230575"/>
            <a:ext cx="5998800" cy="598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68" name="Google Shape;68;p10"/>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1pPr>
            <a:lvl2pPr lvl="1">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p:txBody>
      </p:sp>
      <p:sp>
        <p:nvSpPr>
          <p:cNvPr id="7" name="Google Shape;7;p1"/>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indent="-317500" lvl="1" marL="9144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2pPr>
            <a:lvl3pPr indent="-317500" lvl="2" marL="13716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3pPr>
            <a:lvl4pPr indent="-317500" lvl="3" marL="18288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4pPr>
            <a:lvl5pPr indent="-317500" lvl="4" marL="22860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5pPr>
            <a:lvl6pPr indent="-317500" lvl="5" marL="27432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6pPr>
            <a:lvl7pPr indent="-317500" lvl="6" marL="32004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7pPr>
            <a:lvl8pPr indent="-317500" lvl="7" marL="36576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8pPr>
            <a:lvl9pPr indent="-317500" lvl="8" marL="4114800">
              <a:lnSpc>
                <a:spcPct val="115000"/>
              </a:lnSpc>
              <a:spcBef>
                <a:spcPts val="1600"/>
              </a:spcBef>
              <a:spcAft>
                <a:spcPts val="1600"/>
              </a:spcAft>
              <a:buClr>
                <a:schemeClr val="dk2"/>
              </a:buClr>
              <a:buSzPts val="1400"/>
              <a:buFont typeface="Roboto"/>
              <a:buChar char="■"/>
              <a:defRPr>
                <a:solidFill>
                  <a:schemeClr val="dk2"/>
                </a:solidFill>
                <a:latin typeface="Roboto"/>
                <a:ea typeface="Roboto"/>
                <a:cs typeface="Roboto"/>
                <a:sym typeface="Roboto"/>
              </a:defRPr>
            </a:lvl9pPr>
          </a:lstStyle>
          <a:p/>
        </p:txBody>
      </p:sp>
      <p:sp>
        <p:nvSpPr>
          <p:cNvPr id="8" name="Google Shape;8;p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Roboto"/>
                <a:ea typeface="Roboto"/>
                <a:cs typeface="Roboto"/>
                <a:sym typeface="Roboto"/>
              </a:defRPr>
            </a:lvl1pPr>
            <a:lvl2pPr lvl="1" algn="r">
              <a:buNone/>
              <a:defRPr sz="1000">
                <a:solidFill>
                  <a:schemeClr val="lt1"/>
                </a:solidFill>
                <a:latin typeface="Roboto"/>
                <a:ea typeface="Roboto"/>
                <a:cs typeface="Roboto"/>
                <a:sym typeface="Roboto"/>
              </a:defRPr>
            </a:lvl2pPr>
            <a:lvl3pPr lvl="2" algn="r">
              <a:buNone/>
              <a:defRPr sz="1000">
                <a:solidFill>
                  <a:schemeClr val="lt1"/>
                </a:solidFill>
                <a:latin typeface="Roboto"/>
                <a:ea typeface="Roboto"/>
                <a:cs typeface="Roboto"/>
                <a:sym typeface="Roboto"/>
              </a:defRPr>
            </a:lvl3pPr>
            <a:lvl4pPr lvl="3" algn="r">
              <a:buNone/>
              <a:defRPr sz="1000">
                <a:solidFill>
                  <a:schemeClr val="lt1"/>
                </a:solidFill>
                <a:latin typeface="Roboto"/>
                <a:ea typeface="Roboto"/>
                <a:cs typeface="Roboto"/>
                <a:sym typeface="Roboto"/>
              </a:defRPr>
            </a:lvl4pPr>
            <a:lvl5pPr lvl="4" algn="r">
              <a:buNone/>
              <a:defRPr sz="1000">
                <a:solidFill>
                  <a:schemeClr val="lt1"/>
                </a:solidFill>
                <a:latin typeface="Roboto"/>
                <a:ea typeface="Roboto"/>
                <a:cs typeface="Roboto"/>
                <a:sym typeface="Roboto"/>
              </a:defRPr>
            </a:lvl5pPr>
            <a:lvl6pPr lvl="5" algn="r">
              <a:buNone/>
              <a:defRPr sz="1000">
                <a:solidFill>
                  <a:schemeClr val="lt1"/>
                </a:solidFill>
                <a:latin typeface="Roboto"/>
                <a:ea typeface="Roboto"/>
                <a:cs typeface="Roboto"/>
                <a:sym typeface="Roboto"/>
              </a:defRPr>
            </a:lvl6pPr>
            <a:lvl7pPr lvl="6" algn="r">
              <a:buNone/>
              <a:defRPr sz="1000">
                <a:solidFill>
                  <a:schemeClr val="lt1"/>
                </a:solidFill>
                <a:latin typeface="Roboto"/>
                <a:ea typeface="Roboto"/>
                <a:cs typeface="Roboto"/>
                <a:sym typeface="Roboto"/>
              </a:defRPr>
            </a:lvl7pPr>
            <a:lvl8pPr lvl="7" algn="r">
              <a:buNone/>
              <a:defRPr sz="1000">
                <a:solidFill>
                  <a:schemeClr val="lt1"/>
                </a:solidFill>
                <a:latin typeface="Roboto"/>
                <a:ea typeface="Roboto"/>
                <a:cs typeface="Roboto"/>
                <a:sym typeface="Roboto"/>
              </a:defRPr>
            </a:lvl8pPr>
            <a:lvl9pPr lvl="8" algn="r">
              <a:buNone/>
              <a:defRPr sz="1000">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mc:Choice Requires="p14">
      <p:transition spd="slow" p14:dur="10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33.png"/><Relationship Id="rId4" Type="http://schemas.openxmlformats.org/officeDocument/2006/relationships/image" Target="../media/image29.png"/><Relationship Id="rId5" Type="http://schemas.openxmlformats.org/officeDocument/2006/relationships/image" Target="../media/image3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3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3.png"/><Relationship Id="rId4" Type="http://schemas.openxmlformats.org/officeDocument/2006/relationships/image" Target="../media/image12.png"/><Relationship Id="rId5"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16.png"/><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xml"/><Relationship Id="rId3" Type="http://schemas.openxmlformats.org/officeDocument/2006/relationships/image" Target="../media/image21.png"/><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6.xml"/><Relationship Id="rId3" Type="http://schemas.openxmlformats.org/officeDocument/2006/relationships/image" Target="../media/image17.png"/><Relationship Id="rId4" Type="http://schemas.openxmlformats.org/officeDocument/2006/relationships/image" Target="../media/image19.png"/><Relationship Id="rId5" Type="http://schemas.openxmlformats.org/officeDocument/2006/relationships/image" Target="../media/image1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9.xml"/><Relationship Id="rId3" Type="http://schemas.openxmlformats.org/officeDocument/2006/relationships/image" Target="../media/image24.png"/><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0.xml"/><Relationship Id="rId3" Type="http://schemas.openxmlformats.org/officeDocument/2006/relationships/image" Target="../media/image26.png"/><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gif"/><Relationship Id="rId4" Type="http://schemas.openxmlformats.org/officeDocument/2006/relationships/image" Target="../media/image1.gif"/><Relationship Id="rId5" Type="http://schemas.openxmlformats.org/officeDocument/2006/relationships/image" Target="../media/image9.gi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31.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8.gi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7.gi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6.png"/><Relationship Id="rId4"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3"/>
          <p:cNvSpPr txBox="1"/>
          <p:nvPr>
            <p:ph type="ctrTitle"/>
          </p:nvPr>
        </p:nvSpPr>
        <p:spPr>
          <a:xfrm>
            <a:off x="598100" y="1194852"/>
            <a:ext cx="8222100" cy="1419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Machine Learning for Structural Health Monitoring</a:t>
            </a:r>
            <a:endParaRPr>
              <a:latin typeface="Times New Roman"/>
              <a:ea typeface="Times New Roman"/>
              <a:cs typeface="Times New Roman"/>
              <a:sym typeface="Times New Roman"/>
            </a:endParaRPr>
          </a:p>
        </p:txBody>
      </p:sp>
      <p:sp>
        <p:nvSpPr>
          <p:cNvPr id="86" name="Google Shape;86;p13"/>
          <p:cNvSpPr txBox="1"/>
          <p:nvPr>
            <p:ph idx="1" type="subTitle"/>
          </p:nvPr>
        </p:nvSpPr>
        <p:spPr>
          <a:xfrm>
            <a:off x="598100" y="2715947"/>
            <a:ext cx="8222100" cy="121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Prof. Kota Solomon Raju</a:t>
            </a:r>
            <a:endParaRPr>
              <a:latin typeface="Times New Roman"/>
              <a:ea typeface="Times New Roman"/>
              <a:cs typeface="Times New Roman"/>
              <a:sym typeface="Times New Roman"/>
            </a:endParaRPr>
          </a:p>
          <a:p>
            <a:pPr indent="0" lvl="0" marL="0" rtl="0" algn="l">
              <a:spcBef>
                <a:spcPts val="0"/>
              </a:spcBef>
              <a:spcAft>
                <a:spcPts val="0"/>
              </a:spcAft>
              <a:buNone/>
            </a:pPr>
            <a:r>
              <a:rPr lang="en">
                <a:latin typeface="Times New Roman"/>
                <a:ea typeface="Times New Roman"/>
                <a:cs typeface="Times New Roman"/>
                <a:sym typeface="Times New Roman"/>
              </a:rPr>
              <a:t>Abhijay Kemkar - Prof. Amit Singh</a:t>
            </a:r>
            <a:endParaRPr>
              <a:latin typeface="Times New Roman"/>
              <a:ea typeface="Times New Roman"/>
              <a:cs typeface="Times New Roman"/>
              <a:sym typeface="Times New Roman"/>
            </a:endParaRPr>
          </a:p>
          <a:p>
            <a:pPr indent="0" lvl="0" marL="0" rtl="0" algn="l">
              <a:spcBef>
                <a:spcPts val="0"/>
              </a:spcBef>
              <a:spcAft>
                <a:spcPts val="0"/>
              </a:spcAft>
              <a:buNone/>
            </a:pPr>
            <a:r>
              <a:rPr lang="en">
                <a:latin typeface="Times New Roman"/>
                <a:ea typeface="Times New Roman"/>
                <a:cs typeface="Times New Roman"/>
                <a:sym typeface="Times New Roman"/>
              </a:rPr>
              <a:t>Gitansh Pujari - Prof. </a:t>
            </a:r>
            <a:r>
              <a:rPr lang="en">
                <a:latin typeface="Times New Roman"/>
                <a:ea typeface="Times New Roman"/>
                <a:cs typeface="Times New Roman"/>
                <a:sym typeface="Times New Roman"/>
              </a:rPr>
              <a:t>Sundaresan</a:t>
            </a:r>
            <a:r>
              <a:rPr lang="en">
                <a:latin typeface="Times New Roman"/>
                <a:ea typeface="Times New Roman"/>
                <a:cs typeface="Times New Roman"/>
                <a:sym typeface="Times New Roman"/>
              </a:rPr>
              <a:t> Raman</a:t>
            </a:r>
            <a:endParaRPr>
              <a:latin typeface="Times New Roman"/>
              <a:ea typeface="Times New Roman"/>
              <a:cs typeface="Times New Roman"/>
              <a:sym typeface="Times New Roman"/>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22"/>
          <p:cNvSpPr txBox="1"/>
          <p:nvPr>
            <p:ph idx="1" type="body"/>
          </p:nvPr>
        </p:nvSpPr>
        <p:spPr>
          <a:xfrm>
            <a:off x="529250" y="456900"/>
            <a:ext cx="8379300" cy="2664300"/>
          </a:xfrm>
          <a:prstGeom prst="rect">
            <a:avLst/>
          </a:prstGeom>
        </p:spPr>
        <p:txBody>
          <a:bodyPr anchorCtr="0" anchor="t" bIns="91425" lIns="91425" spcFirstLastPara="1" rIns="91425" wrap="square" tIns="91425">
            <a:noAutofit/>
          </a:bodyPr>
          <a:lstStyle/>
          <a:p>
            <a:pPr indent="-311150" lvl="0" marL="0" rtl="0" algn="just">
              <a:spcBef>
                <a:spcPts val="0"/>
              </a:spcBef>
              <a:spcAft>
                <a:spcPts val="0"/>
              </a:spcAft>
              <a:buClr>
                <a:srgbClr val="000000"/>
              </a:buClr>
              <a:buSzPts val="1300"/>
              <a:buFont typeface="Times New Roman"/>
              <a:buChar char="●"/>
            </a:pPr>
            <a:r>
              <a:rPr lang="en" sz="1300">
                <a:solidFill>
                  <a:srgbClr val="000000"/>
                </a:solidFill>
                <a:latin typeface="Times New Roman"/>
                <a:ea typeface="Times New Roman"/>
                <a:cs typeface="Times New Roman"/>
                <a:sym typeface="Times New Roman"/>
              </a:rPr>
              <a:t>3D finite element model of a single-track railway bridge was developed using FEM software ABAQUS. Traffic-induced vibration was obtained by simulating 300 passages of a train. The train model was based on the HSLM-A4.</a:t>
            </a:r>
            <a:endParaRPr sz="1300">
              <a:solidFill>
                <a:srgbClr val="000000"/>
              </a:solidFill>
              <a:latin typeface="Times New Roman"/>
              <a:ea typeface="Times New Roman"/>
              <a:cs typeface="Times New Roman"/>
              <a:sym typeface="Times New Roman"/>
            </a:endParaRPr>
          </a:p>
          <a:p>
            <a:pPr indent="-311150" lvl="0" marL="0" rtl="0" algn="just">
              <a:spcBef>
                <a:spcPts val="0"/>
              </a:spcBef>
              <a:spcAft>
                <a:spcPts val="0"/>
              </a:spcAft>
              <a:buClr>
                <a:srgbClr val="000000"/>
              </a:buClr>
              <a:buSzPts val="1300"/>
              <a:buFont typeface="Times New Roman"/>
              <a:buChar char="●"/>
            </a:pPr>
            <a:r>
              <a:rPr lang="en" sz="1300">
                <a:solidFill>
                  <a:srgbClr val="000000"/>
                </a:solidFill>
                <a:latin typeface="Times New Roman"/>
                <a:ea typeface="Times New Roman"/>
                <a:cs typeface="Times New Roman"/>
                <a:sym typeface="Times New Roman"/>
              </a:rPr>
              <a:t>150 train passages were used to train the network, and the 150 remaining ones were used for testing and validation of the trained network along with Gaussian white noise with a constant standard deviation of 0.0005 m/s2. Different groups of ANNs trained using Levenberg–Marquardt backpropagation algorithm, with each group having six different networks predicting for one of the six sensors. </a:t>
            </a:r>
            <a:endParaRPr sz="1300">
              <a:solidFill>
                <a:srgbClr val="000000"/>
              </a:solidFill>
              <a:latin typeface="Times New Roman"/>
              <a:ea typeface="Times New Roman"/>
              <a:cs typeface="Times New Roman"/>
              <a:sym typeface="Times New Roman"/>
            </a:endParaRPr>
          </a:p>
          <a:p>
            <a:pPr indent="-311150" lvl="0" marL="0" rtl="0" algn="l">
              <a:spcBef>
                <a:spcPts val="0"/>
              </a:spcBef>
              <a:spcAft>
                <a:spcPts val="0"/>
              </a:spcAft>
              <a:buClr>
                <a:srgbClr val="000000"/>
              </a:buClr>
              <a:buSzPts val="1300"/>
              <a:buFont typeface="Times New Roman"/>
              <a:buChar char="●"/>
            </a:pPr>
            <a:r>
              <a:rPr lang="en" sz="1300">
                <a:solidFill>
                  <a:srgbClr val="000000"/>
                </a:solidFill>
                <a:latin typeface="Times New Roman"/>
                <a:ea typeface="Times New Roman"/>
                <a:cs typeface="Times New Roman"/>
                <a:sym typeface="Times New Roman"/>
              </a:rPr>
              <a:t>49 input neurons: the number of neurons equals the number of features, which are the 30 accelerations ant􏰁i registered by the 6 sensors in the last 5 samplings, the 18 axle loads and 1 axle position relative to a reference point. 30 neurons for the hidden layer. 1 output neuron: the current acceleration ant at time t predicted by sensor n.</a:t>
            </a:r>
            <a:endParaRPr sz="1300">
              <a:solidFill>
                <a:srgbClr val="000000"/>
              </a:solidFill>
              <a:latin typeface="Times New Roman"/>
              <a:ea typeface="Times New Roman"/>
              <a:cs typeface="Times New Roman"/>
              <a:sym typeface="Times New Roman"/>
            </a:endParaRPr>
          </a:p>
          <a:p>
            <a:pPr indent="-311150" lvl="0" marL="0" rtl="0" algn="just">
              <a:spcBef>
                <a:spcPts val="0"/>
              </a:spcBef>
              <a:spcAft>
                <a:spcPts val="0"/>
              </a:spcAft>
              <a:buClr>
                <a:srgbClr val="000000"/>
              </a:buClr>
              <a:buSzPts val="1300"/>
              <a:buFont typeface="Times New Roman"/>
              <a:buChar char="●"/>
            </a:pPr>
            <a:r>
              <a:rPr lang="en" sz="1300">
                <a:solidFill>
                  <a:srgbClr val="000000"/>
                </a:solidFill>
                <a:latin typeface="Times New Roman"/>
                <a:ea typeface="Times New Roman"/>
                <a:cs typeface="Times New Roman"/>
                <a:sym typeface="Times New Roman"/>
              </a:rPr>
              <a:t>Sensors situated closer to the bridge's geometric middle yield a better separation between structural states, while sensors placed near the end supports are not as efficient in this task.</a:t>
            </a:r>
            <a:endParaRPr sz="1300">
              <a:solidFill>
                <a:srgbClr val="000000"/>
              </a:solidFill>
              <a:latin typeface="Times New Roman"/>
              <a:ea typeface="Times New Roman"/>
              <a:cs typeface="Times New Roman"/>
              <a:sym typeface="Times New Roman"/>
            </a:endParaRPr>
          </a:p>
        </p:txBody>
      </p:sp>
      <p:pic>
        <p:nvPicPr>
          <p:cNvPr id="167" name="Google Shape;167;p22"/>
          <p:cNvPicPr preferRelativeResize="0"/>
          <p:nvPr/>
        </p:nvPicPr>
        <p:blipFill>
          <a:blip r:embed="rId3">
            <a:alphaModFix/>
          </a:blip>
          <a:stretch>
            <a:fillRect/>
          </a:stretch>
        </p:blipFill>
        <p:spPr>
          <a:xfrm>
            <a:off x="5713000" y="2880450"/>
            <a:ext cx="3386953" cy="1966799"/>
          </a:xfrm>
          <a:prstGeom prst="rect">
            <a:avLst/>
          </a:prstGeom>
          <a:noFill/>
          <a:ln>
            <a:noFill/>
          </a:ln>
        </p:spPr>
      </p:pic>
      <p:sp>
        <p:nvSpPr>
          <p:cNvPr id="168" name="Google Shape;168;p22"/>
          <p:cNvSpPr txBox="1"/>
          <p:nvPr/>
        </p:nvSpPr>
        <p:spPr>
          <a:xfrm>
            <a:off x="4926050" y="4847250"/>
            <a:ext cx="4173900" cy="28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FFFFFF"/>
                </a:solidFill>
                <a:latin typeface="Times New Roman"/>
                <a:ea typeface="Times New Roman"/>
                <a:cs typeface="Times New Roman"/>
                <a:sym typeface="Times New Roman"/>
              </a:rPr>
              <a:t>A. C. Neves1 • I. Gonza ́lez2 • J. Leander1 • R. Karoumi1 :  6 November 2017 </a:t>
            </a:r>
            <a:endParaRPr sz="1000">
              <a:solidFill>
                <a:srgbClr val="FFFFFF"/>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1100"/>
              <a:t>				</a:t>
            </a:r>
            <a:endParaRPr sz="1100"/>
          </a:p>
          <a:p>
            <a:pPr indent="0" lvl="0" marL="0" rtl="0" algn="l">
              <a:spcBef>
                <a:spcPts val="0"/>
              </a:spcBef>
              <a:spcAft>
                <a:spcPts val="0"/>
              </a:spcAft>
              <a:buNone/>
            </a:pPr>
            <a:r>
              <a:rPr lang="en" sz="1100"/>
              <a:t>			</a:t>
            </a:r>
            <a:endParaRPr sz="1100"/>
          </a:p>
          <a:p>
            <a:pPr indent="0" lvl="0" marL="0" rtl="0" algn="l">
              <a:spcBef>
                <a:spcPts val="0"/>
              </a:spcBef>
              <a:spcAft>
                <a:spcPts val="0"/>
              </a:spcAft>
              <a:buNone/>
            </a:pPr>
            <a:r>
              <a:rPr lang="en" sz="1100"/>
              <a:t>		</a:t>
            </a:r>
            <a:endParaRPr sz="1100"/>
          </a:p>
          <a:p>
            <a:pPr indent="0" lvl="0" marL="0" rtl="0" algn="l">
              <a:spcBef>
                <a:spcPts val="0"/>
              </a:spcBef>
              <a:spcAft>
                <a:spcPts val="0"/>
              </a:spcAft>
              <a:buNone/>
            </a:pPr>
            <a:r>
              <a:t/>
            </a:r>
            <a:endParaRPr sz="700"/>
          </a:p>
          <a:p>
            <a:pPr indent="0" lvl="0" marL="0" rtl="0" algn="l">
              <a:lnSpc>
                <a:spcPct val="115000"/>
              </a:lnSpc>
              <a:spcBef>
                <a:spcPts val="0"/>
              </a:spcBef>
              <a:spcAft>
                <a:spcPts val="0"/>
              </a:spcAft>
              <a:buNone/>
            </a:pPr>
            <a:r>
              <a:rPr lang="en" sz="1100"/>
              <a:t>				</a:t>
            </a:r>
            <a:endParaRPr sz="1100"/>
          </a:p>
          <a:p>
            <a:pPr indent="0" lvl="0" marL="0" rtl="0" algn="l">
              <a:spcBef>
                <a:spcPts val="0"/>
              </a:spcBef>
              <a:spcAft>
                <a:spcPts val="0"/>
              </a:spcAft>
              <a:buNone/>
            </a:pPr>
            <a:r>
              <a:rPr lang="en" sz="1100"/>
              <a:t>			</a:t>
            </a:r>
            <a:endParaRPr sz="1100"/>
          </a:p>
          <a:p>
            <a:pPr indent="0" lvl="0" marL="0" rtl="0" algn="l">
              <a:spcBef>
                <a:spcPts val="0"/>
              </a:spcBef>
              <a:spcAft>
                <a:spcPts val="0"/>
              </a:spcAft>
              <a:buNone/>
            </a:pPr>
            <a:r>
              <a:rPr lang="en" sz="1100"/>
              <a:t>		</a:t>
            </a:r>
            <a:endParaRPr sz="1100"/>
          </a:p>
        </p:txBody>
      </p:sp>
      <p:sp>
        <p:nvSpPr>
          <p:cNvPr id="169" name="Google Shape;169;p22"/>
          <p:cNvSpPr txBox="1"/>
          <p:nvPr/>
        </p:nvSpPr>
        <p:spPr>
          <a:xfrm>
            <a:off x="0" y="0"/>
            <a:ext cx="8759100" cy="5331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n" sz="1700">
                <a:solidFill>
                  <a:schemeClr val="dk1"/>
                </a:solidFill>
                <a:latin typeface="Times New Roman"/>
                <a:ea typeface="Times New Roman"/>
                <a:cs typeface="Times New Roman"/>
                <a:sym typeface="Times New Roman"/>
              </a:rPr>
              <a:t>Structural health monitoring of bridges: a model-free ANN-based approach to damage detection</a:t>
            </a:r>
            <a:endParaRPr sz="1700">
              <a:solidFill>
                <a:schemeClr val="dk1"/>
              </a:solidFill>
              <a:latin typeface="Times New Roman"/>
              <a:ea typeface="Times New Roman"/>
              <a:cs typeface="Times New Roman"/>
              <a:sym typeface="Times New Roman"/>
            </a:endParaRPr>
          </a:p>
        </p:txBody>
      </p:sp>
      <p:pic>
        <p:nvPicPr>
          <p:cNvPr id="170" name="Google Shape;170;p22"/>
          <p:cNvPicPr preferRelativeResize="0"/>
          <p:nvPr/>
        </p:nvPicPr>
        <p:blipFill>
          <a:blip r:embed="rId4">
            <a:alphaModFix/>
          </a:blip>
          <a:stretch>
            <a:fillRect/>
          </a:stretch>
        </p:blipFill>
        <p:spPr>
          <a:xfrm>
            <a:off x="160200" y="3284399"/>
            <a:ext cx="2678701" cy="1382576"/>
          </a:xfrm>
          <a:prstGeom prst="rect">
            <a:avLst/>
          </a:prstGeom>
          <a:noFill/>
          <a:ln>
            <a:noFill/>
          </a:ln>
        </p:spPr>
      </p:pic>
      <p:pic>
        <p:nvPicPr>
          <p:cNvPr id="171" name="Google Shape;171;p22"/>
          <p:cNvPicPr preferRelativeResize="0"/>
          <p:nvPr/>
        </p:nvPicPr>
        <p:blipFill>
          <a:blip r:embed="rId5">
            <a:alphaModFix/>
          </a:blip>
          <a:stretch>
            <a:fillRect/>
          </a:stretch>
        </p:blipFill>
        <p:spPr>
          <a:xfrm>
            <a:off x="2758025" y="3284399"/>
            <a:ext cx="2927659" cy="13825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6"/>
                                        </p:tgtEl>
                                        <p:attrNameLst>
                                          <p:attrName>style.visibility</p:attrName>
                                        </p:attrNameLst>
                                      </p:cBhvr>
                                      <p:to>
                                        <p:strVal val="visible"/>
                                      </p:to>
                                    </p:set>
                                    <p:animEffect filter="fade" transition="in">
                                      <p:cBhvr>
                                        <p:cTn dur="1000"/>
                                        <p:tgtEl>
                                          <p:spTgt spid="16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0"/>
                                        </p:tgtEl>
                                        <p:attrNameLst>
                                          <p:attrName>style.visibility</p:attrName>
                                        </p:attrNameLst>
                                      </p:cBhvr>
                                      <p:to>
                                        <p:strVal val="visible"/>
                                      </p:to>
                                    </p:set>
                                    <p:animEffect filter="fade" transition="in">
                                      <p:cBhvr>
                                        <p:cTn dur="1000"/>
                                        <p:tgtEl>
                                          <p:spTgt spid="170"/>
                                        </p:tgtEl>
                                      </p:cBhvr>
                                    </p:animEffect>
                                  </p:childTnLst>
                                </p:cTn>
                              </p:par>
                              <p:par>
                                <p:cTn fill="hold" nodeType="withEffect" presetClass="entr" presetID="10" presetSubtype="0">
                                  <p:stCondLst>
                                    <p:cond delay="0"/>
                                  </p:stCondLst>
                                  <p:childTnLst>
                                    <p:set>
                                      <p:cBhvr>
                                        <p:cTn dur="1" fill="hold">
                                          <p:stCondLst>
                                            <p:cond delay="0"/>
                                          </p:stCondLst>
                                        </p:cTn>
                                        <p:tgtEl>
                                          <p:spTgt spid="171"/>
                                        </p:tgtEl>
                                        <p:attrNameLst>
                                          <p:attrName>style.visibility</p:attrName>
                                        </p:attrNameLst>
                                      </p:cBhvr>
                                      <p:to>
                                        <p:strVal val="visible"/>
                                      </p:to>
                                    </p:set>
                                    <p:animEffect filter="fade" transition="in">
                                      <p:cBhvr>
                                        <p:cTn dur="1000"/>
                                        <p:tgtEl>
                                          <p:spTgt spid="17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7"/>
                                        </p:tgtEl>
                                        <p:attrNameLst>
                                          <p:attrName>style.visibility</p:attrName>
                                        </p:attrNameLst>
                                      </p:cBhvr>
                                      <p:to>
                                        <p:strVal val="visible"/>
                                      </p:to>
                                    </p:set>
                                    <p:animEffect filter="fade" transition="in">
                                      <p:cBhvr>
                                        <p:cTn dur="1000"/>
                                        <p:tgtEl>
                                          <p:spTgt spid="16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3"/>
          <p:cNvSpPr txBox="1"/>
          <p:nvPr>
            <p:ph idx="1" type="body"/>
          </p:nvPr>
        </p:nvSpPr>
        <p:spPr>
          <a:xfrm>
            <a:off x="540300" y="390975"/>
            <a:ext cx="8520600" cy="4298700"/>
          </a:xfrm>
          <a:prstGeom prst="rect">
            <a:avLst/>
          </a:prstGeom>
        </p:spPr>
        <p:txBody>
          <a:bodyPr anchorCtr="0" anchor="t" bIns="91425" lIns="91425" spcFirstLastPara="1" rIns="91425" wrap="square" tIns="91425">
            <a:noAutofit/>
          </a:bodyPr>
          <a:lstStyle/>
          <a:p>
            <a:pPr indent="-311150" lvl="0" marL="0" rtl="0" algn="just">
              <a:spcBef>
                <a:spcPts val="0"/>
              </a:spcBef>
              <a:spcAft>
                <a:spcPts val="0"/>
              </a:spcAft>
              <a:buClr>
                <a:srgbClr val="000000"/>
              </a:buClr>
              <a:buSzPts val="1300"/>
              <a:buFont typeface="Times New Roman"/>
              <a:buChar char="●"/>
            </a:pPr>
            <a:r>
              <a:rPr lang="en" sz="1300">
                <a:solidFill>
                  <a:srgbClr val="000000"/>
                </a:solidFill>
                <a:latin typeface="Times New Roman"/>
                <a:ea typeface="Times New Roman"/>
                <a:cs typeface="Times New Roman"/>
                <a:sym typeface="Times New Roman"/>
              </a:rPr>
              <a:t>Associated predicted errors are normally distributed, and the mean and standard deviation of the error is recorded.</a:t>
            </a:r>
            <a:endParaRPr sz="1300">
              <a:solidFill>
                <a:srgbClr val="000000"/>
              </a:solidFill>
              <a:latin typeface="Times New Roman"/>
              <a:ea typeface="Times New Roman"/>
              <a:cs typeface="Times New Roman"/>
              <a:sym typeface="Times New Roman"/>
            </a:endParaRPr>
          </a:p>
          <a:p>
            <a:pPr indent="0" lvl="0" marL="0" rtl="0" algn="just">
              <a:spcBef>
                <a:spcPts val="0"/>
              </a:spcBef>
              <a:spcAft>
                <a:spcPts val="0"/>
              </a:spcAft>
              <a:buNone/>
            </a:pPr>
            <a:r>
              <a:t/>
            </a:r>
            <a:endParaRPr sz="1300">
              <a:solidFill>
                <a:srgbClr val="000000"/>
              </a:solidFill>
              <a:latin typeface="Times New Roman"/>
              <a:ea typeface="Times New Roman"/>
              <a:cs typeface="Times New Roman"/>
              <a:sym typeface="Times New Roman"/>
            </a:endParaRPr>
          </a:p>
          <a:p>
            <a:pPr indent="0" lvl="0" marL="457200" rtl="0" algn="just">
              <a:spcBef>
                <a:spcPts val="0"/>
              </a:spcBef>
              <a:spcAft>
                <a:spcPts val="0"/>
              </a:spcAft>
              <a:buNone/>
            </a:pPr>
            <a:r>
              <a:t/>
            </a:r>
            <a:endParaRPr sz="1300">
              <a:solidFill>
                <a:srgbClr val="000000"/>
              </a:solidFill>
              <a:latin typeface="Times New Roman"/>
              <a:ea typeface="Times New Roman"/>
              <a:cs typeface="Times New Roman"/>
              <a:sym typeface="Times New Roman"/>
            </a:endParaRPr>
          </a:p>
          <a:p>
            <a:pPr indent="0" lvl="0" marL="457200" rtl="0" algn="just">
              <a:spcBef>
                <a:spcPts val="0"/>
              </a:spcBef>
              <a:spcAft>
                <a:spcPts val="0"/>
              </a:spcAft>
              <a:buNone/>
            </a:pPr>
            <a:r>
              <a:t/>
            </a:r>
            <a:endParaRPr sz="1300">
              <a:solidFill>
                <a:srgbClr val="000000"/>
              </a:solidFill>
              <a:latin typeface="Times New Roman"/>
              <a:ea typeface="Times New Roman"/>
              <a:cs typeface="Times New Roman"/>
              <a:sym typeface="Times New Roman"/>
            </a:endParaRPr>
          </a:p>
          <a:p>
            <a:pPr indent="0" lvl="0" marL="457200" rtl="0" algn="just">
              <a:spcBef>
                <a:spcPts val="0"/>
              </a:spcBef>
              <a:spcAft>
                <a:spcPts val="0"/>
              </a:spcAft>
              <a:buNone/>
            </a:pPr>
            <a:r>
              <a:t/>
            </a:r>
            <a:endParaRPr sz="1300">
              <a:solidFill>
                <a:srgbClr val="000000"/>
              </a:solidFill>
              <a:latin typeface="Times New Roman"/>
              <a:ea typeface="Times New Roman"/>
              <a:cs typeface="Times New Roman"/>
              <a:sym typeface="Times New Roman"/>
            </a:endParaRPr>
          </a:p>
          <a:p>
            <a:pPr indent="0" lvl="0" marL="0" rtl="0" algn="just">
              <a:spcBef>
                <a:spcPts val="0"/>
              </a:spcBef>
              <a:spcAft>
                <a:spcPts val="0"/>
              </a:spcAft>
              <a:buNone/>
            </a:pPr>
            <a:r>
              <a:t/>
            </a:r>
            <a:endParaRPr sz="1300">
              <a:solidFill>
                <a:srgbClr val="000000"/>
              </a:solidFill>
              <a:latin typeface="Times New Roman"/>
              <a:ea typeface="Times New Roman"/>
              <a:cs typeface="Times New Roman"/>
              <a:sym typeface="Times New Roman"/>
            </a:endParaRPr>
          </a:p>
          <a:p>
            <a:pPr indent="0" lvl="0" marL="457200" rtl="0" algn="just">
              <a:spcBef>
                <a:spcPts val="0"/>
              </a:spcBef>
              <a:spcAft>
                <a:spcPts val="0"/>
              </a:spcAft>
              <a:buNone/>
            </a:pPr>
            <a:r>
              <a:t/>
            </a:r>
            <a:endParaRPr sz="1300">
              <a:solidFill>
                <a:srgbClr val="000000"/>
              </a:solidFill>
              <a:latin typeface="Times New Roman"/>
              <a:ea typeface="Times New Roman"/>
              <a:cs typeface="Times New Roman"/>
              <a:sym typeface="Times New Roman"/>
            </a:endParaRPr>
          </a:p>
          <a:p>
            <a:pPr indent="0" lvl="0" marL="457200" rtl="0" algn="just">
              <a:spcBef>
                <a:spcPts val="0"/>
              </a:spcBef>
              <a:spcAft>
                <a:spcPts val="0"/>
              </a:spcAft>
              <a:buNone/>
            </a:pPr>
            <a:r>
              <a:t/>
            </a:r>
            <a:endParaRPr sz="1300">
              <a:solidFill>
                <a:srgbClr val="000000"/>
              </a:solidFill>
              <a:latin typeface="Times New Roman"/>
              <a:ea typeface="Times New Roman"/>
              <a:cs typeface="Times New Roman"/>
              <a:sym typeface="Times New Roman"/>
            </a:endParaRPr>
          </a:p>
          <a:p>
            <a:pPr indent="0" lvl="0" marL="457200" rtl="0" algn="just">
              <a:spcBef>
                <a:spcPts val="0"/>
              </a:spcBef>
              <a:spcAft>
                <a:spcPts val="0"/>
              </a:spcAft>
              <a:buNone/>
            </a:pPr>
            <a:r>
              <a:t/>
            </a:r>
            <a:endParaRPr sz="1300">
              <a:solidFill>
                <a:srgbClr val="000000"/>
              </a:solidFill>
              <a:latin typeface="Times New Roman"/>
              <a:ea typeface="Times New Roman"/>
              <a:cs typeface="Times New Roman"/>
              <a:sym typeface="Times New Roman"/>
            </a:endParaRPr>
          </a:p>
          <a:p>
            <a:pPr indent="0" lvl="0" marL="0" rtl="0" algn="just">
              <a:spcBef>
                <a:spcPts val="0"/>
              </a:spcBef>
              <a:spcAft>
                <a:spcPts val="0"/>
              </a:spcAft>
              <a:buNone/>
            </a:pPr>
            <a:r>
              <a:t/>
            </a:r>
            <a:endParaRPr sz="1300">
              <a:solidFill>
                <a:srgbClr val="000000"/>
              </a:solidFill>
              <a:latin typeface="Times New Roman"/>
              <a:ea typeface="Times New Roman"/>
              <a:cs typeface="Times New Roman"/>
              <a:sym typeface="Times New Roman"/>
            </a:endParaRPr>
          </a:p>
          <a:p>
            <a:pPr indent="0" lvl="0" marL="457200" rtl="0" algn="just">
              <a:spcBef>
                <a:spcPts val="0"/>
              </a:spcBef>
              <a:spcAft>
                <a:spcPts val="0"/>
              </a:spcAft>
              <a:buNone/>
            </a:pPr>
            <a:r>
              <a:t/>
            </a:r>
            <a:endParaRPr sz="1300">
              <a:solidFill>
                <a:srgbClr val="000000"/>
              </a:solidFill>
              <a:latin typeface="Times New Roman"/>
              <a:ea typeface="Times New Roman"/>
              <a:cs typeface="Times New Roman"/>
              <a:sym typeface="Times New Roman"/>
            </a:endParaRPr>
          </a:p>
          <a:p>
            <a:pPr indent="0" lvl="0" marL="457200" rtl="0" algn="just">
              <a:spcBef>
                <a:spcPts val="0"/>
              </a:spcBef>
              <a:spcAft>
                <a:spcPts val="0"/>
              </a:spcAft>
              <a:buNone/>
            </a:pPr>
            <a:r>
              <a:t/>
            </a:r>
            <a:endParaRPr sz="1300">
              <a:solidFill>
                <a:srgbClr val="000000"/>
              </a:solidFill>
              <a:latin typeface="Times New Roman"/>
              <a:ea typeface="Times New Roman"/>
              <a:cs typeface="Times New Roman"/>
              <a:sym typeface="Times New Roman"/>
            </a:endParaRPr>
          </a:p>
          <a:p>
            <a:pPr indent="0" lvl="0" marL="0" rtl="0" algn="just">
              <a:spcBef>
                <a:spcPts val="0"/>
              </a:spcBef>
              <a:spcAft>
                <a:spcPts val="0"/>
              </a:spcAft>
              <a:buNone/>
            </a:pPr>
            <a:r>
              <a:t/>
            </a:r>
            <a:endParaRPr sz="1300">
              <a:solidFill>
                <a:srgbClr val="000000"/>
              </a:solidFill>
              <a:latin typeface="Times New Roman"/>
              <a:ea typeface="Times New Roman"/>
              <a:cs typeface="Times New Roman"/>
              <a:sym typeface="Times New Roman"/>
            </a:endParaRPr>
          </a:p>
          <a:p>
            <a:pPr indent="-311150" lvl="0" marL="0" rtl="0" algn="l">
              <a:spcBef>
                <a:spcPts val="0"/>
              </a:spcBef>
              <a:spcAft>
                <a:spcPts val="0"/>
              </a:spcAft>
              <a:buClr>
                <a:srgbClr val="000000"/>
              </a:buClr>
              <a:buSzPts val="1300"/>
              <a:buFont typeface="Times New Roman"/>
              <a:buChar char="●"/>
            </a:pPr>
            <a:r>
              <a:rPr lang="en" sz="1300">
                <a:solidFill>
                  <a:srgbClr val="000000"/>
                </a:solidFill>
                <a:latin typeface="Times New Roman"/>
                <a:ea typeface="Times New Roman"/>
                <a:cs typeface="Times New Roman"/>
                <a:sym typeface="Times New Roman"/>
              </a:rPr>
              <a:t>Regarding future research, once the damage is detected, a subsequent step could be to study the correlation between measurements acquired from the sensing system's different devices, in an attempt to pinpoint the                                        location of the damage. At the same time, optimal sensor placement could be carried out for the                                             system to identify damage in a sufficiently accurate manner while avoiding redundancy                                                               in the information.</a:t>
            </a:r>
            <a:endParaRPr/>
          </a:p>
        </p:txBody>
      </p:sp>
      <p:pic>
        <p:nvPicPr>
          <p:cNvPr id="177" name="Google Shape;177;p23"/>
          <p:cNvPicPr preferRelativeResize="0"/>
          <p:nvPr/>
        </p:nvPicPr>
        <p:blipFill>
          <a:blip r:embed="rId3">
            <a:alphaModFix/>
          </a:blip>
          <a:stretch>
            <a:fillRect/>
          </a:stretch>
        </p:blipFill>
        <p:spPr>
          <a:xfrm>
            <a:off x="422950" y="795150"/>
            <a:ext cx="4021251" cy="2461325"/>
          </a:xfrm>
          <a:prstGeom prst="rect">
            <a:avLst/>
          </a:prstGeom>
          <a:noFill/>
          <a:ln>
            <a:noFill/>
          </a:ln>
        </p:spPr>
      </p:pic>
      <p:sp>
        <p:nvSpPr>
          <p:cNvPr id="178" name="Google Shape;178;p23"/>
          <p:cNvSpPr txBox="1"/>
          <p:nvPr/>
        </p:nvSpPr>
        <p:spPr>
          <a:xfrm>
            <a:off x="0" y="0"/>
            <a:ext cx="8759100" cy="5331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n" sz="1700">
                <a:solidFill>
                  <a:schemeClr val="dk1"/>
                </a:solidFill>
                <a:latin typeface="Times New Roman"/>
                <a:ea typeface="Times New Roman"/>
                <a:cs typeface="Times New Roman"/>
                <a:sym typeface="Times New Roman"/>
              </a:rPr>
              <a:t>Structural health monitoring of bridges: a model-free ANN-based approach to damage detection</a:t>
            </a:r>
            <a:endParaRPr sz="1700">
              <a:solidFill>
                <a:schemeClr val="dk1"/>
              </a:solidFill>
              <a:latin typeface="Times New Roman"/>
              <a:ea typeface="Times New Roman"/>
              <a:cs typeface="Times New Roman"/>
              <a:sym typeface="Times New Roman"/>
            </a:endParaRPr>
          </a:p>
        </p:txBody>
      </p:sp>
      <p:sp>
        <p:nvSpPr>
          <p:cNvPr id="179" name="Google Shape;179;p23"/>
          <p:cNvSpPr txBox="1"/>
          <p:nvPr/>
        </p:nvSpPr>
        <p:spPr>
          <a:xfrm>
            <a:off x="4926050" y="4847250"/>
            <a:ext cx="4173900" cy="28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FFFFFF"/>
                </a:solidFill>
                <a:latin typeface="Times New Roman"/>
                <a:ea typeface="Times New Roman"/>
                <a:cs typeface="Times New Roman"/>
                <a:sym typeface="Times New Roman"/>
              </a:rPr>
              <a:t>A. C. Neves1 • I. Gonza ́lez2 • J. Leander1 • R. Karoumi1 :  6 November 2017 </a:t>
            </a:r>
            <a:endParaRPr sz="1000">
              <a:solidFill>
                <a:srgbClr val="FFFFFF"/>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1100"/>
              <a:t>				</a:t>
            </a:r>
            <a:endParaRPr sz="1100"/>
          </a:p>
          <a:p>
            <a:pPr indent="0" lvl="0" marL="0" rtl="0" algn="l">
              <a:spcBef>
                <a:spcPts val="0"/>
              </a:spcBef>
              <a:spcAft>
                <a:spcPts val="0"/>
              </a:spcAft>
              <a:buNone/>
            </a:pPr>
            <a:r>
              <a:rPr lang="en" sz="1100"/>
              <a:t>			</a:t>
            </a:r>
            <a:endParaRPr sz="1100"/>
          </a:p>
          <a:p>
            <a:pPr indent="0" lvl="0" marL="0" rtl="0" algn="l">
              <a:spcBef>
                <a:spcPts val="0"/>
              </a:spcBef>
              <a:spcAft>
                <a:spcPts val="0"/>
              </a:spcAft>
              <a:buNone/>
            </a:pPr>
            <a:r>
              <a:rPr lang="en" sz="1100"/>
              <a:t>		</a:t>
            </a:r>
            <a:endParaRPr sz="1100"/>
          </a:p>
          <a:p>
            <a:pPr indent="0" lvl="0" marL="0" rtl="0" algn="l">
              <a:spcBef>
                <a:spcPts val="0"/>
              </a:spcBef>
              <a:spcAft>
                <a:spcPts val="0"/>
              </a:spcAft>
              <a:buNone/>
            </a:pPr>
            <a:r>
              <a:t/>
            </a:r>
            <a:endParaRPr sz="700"/>
          </a:p>
          <a:p>
            <a:pPr indent="0" lvl="0" marL="0" rtl="0" algn="l">
              <a:lnSpc>
                <a:spcPct val="115000"/>
              </a:lnSpc>
              <a:spcBef>
                <a:spcPts val="0"/>
              </a:spcBef>
              <a:spcAft>
                <a:spcPts val="0"/>
              </a:spcAft>
              <a:buNone/>
            </a:pPr>
            <a:r>
              <a:rPr lang="en" sz="1100"/>
              <a:t>				</a:t>
            </a:r>
            <a:endParaRPr sz="1100"/>
          </a:p>
          <a:p>
            <a:pPr indent="0" lvl="0" marL="0" rtl="0" algn="l">
              <a:spcBef>
                <a:spcPts val="0"/>
              </a:spcBef>
              <a:spcAft>
                <a:spcPts val="0"/>
              </a:spcAft>
              <a:buNone/>
            </a:pPr>
            <a:r>
              <a:rPr lang="en" sz="1100"/>
              <a:t>			</a:t>
            </a:r>
            <a:endParaRPr sz="1100"/>
          </a:p>
          <a:p>
            <a:pPr indent="0" lvl="0" marL="0" rtl="0" algn="l">
              <a:spcBef>
                <a:spcPts val="0"/>
              </a:spcBef>
              <a:spcAft>
                <a:spcPts val="0"/>
              </a:spcAft>
              <a:buNone/>
            </a:pPr>
            <a:r>
              <a:rPr lang="en" sz="1100"/>
              <a:t>		</a:t>
            </a:r>
            <a:endParaRPr sz="11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6"/>
                                        </p:tgtEl>
                                        <p:attrNameLst>
                                          <p:attrName>style.visibility</p:attrName>
                                        </p:attrNameLst>
                                      </p:cBhvr>
                                      <p:to>
                                        <p:strVal val="visible"/>
                                      </p:to>
                                    </p:set>
                                    <p:animEffect filter="fade" transition="in">
                                      <p:cBhvr>
                                        <p:cTn dur="1000"/>
                                        <p:tgtEl>
                                          <p:spTgt spid="17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7"/>
                                        </p:tgtEl>
                                        <p:attrNameLst>
                                          <p:attrName>style.visibility</p:attrName>
                                        </p:attrNameLst>
                                      </p:cBhvr>
                                      <p:to>
                                        <p:strVal val="visible"/>
                                      </p:to>
                                    </p:set>
                                    <p:animEffect filter="fade" transition="in">
                                      <p:cBhvr>
                                        <p:cTn dur="1000"/>
                                        <p:tgtEl>
                                          <p:spTgt spid="17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24"/>
          <p:cNvSpPr txBox="1"/>
          <p:nvPr>
            <p:ph idx="1" type="body"/>
          </p:nvPr>
        </p:nvSpPr>
        <p:spPr>
          <a:xfrm>
            <a:off x="311700" y="527475"/>
            <a:ext cx="8577900" cy="485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400">
                <a:solidFill>
                  <a:srgbClr val="000000"/>
                </a:solidFill>
                <a:latin typeface="Times New Roman"/>
                <a:ea typeface="Times New Roman"/>
                <a:cs typeface="Times New Roman"/>
                <a:sym typeface="Times New Roman"/>
              </a:rPr>
              <a:t> 		</a:t>
            </a:r>
            <a:r>
              <a:rPr lang="en" sz="1400">
                <a:solidFill>
                  <a:srgbClr val="000000"/>
                </a:solidFill>
                <a:latin typeface="Times New Roman"/>
                <a:ea typeface="Times New Roman"/>
                <a:cs typeface="Times New Roman"/>
                <a:sym typeface="Times New Roman"/>
              </a:rPr>
              <a:t>How ANN works:							 </a:t>
            </a:r>
            <a:r>
              <a:rPr lang="en" sz="1400">
                <a:solidFill>
                  <a:srgbClr val="000000"/>
                </a:solidFill>
                <a:latin typeface="Times New Roman"/>
                <a:ea typeface="Times New Roman"/>
                <a:cs typeface="Times New Roman"/>
                <a:sym typeface="Times New Roman"/>
              </a:rPr>
              <a:t>Probability</a:t>
            </a:r>
            <a:r>
              <a:rPr lang="en" sz="1400">
                <a:solidFill>
                  <a:srgbClr val="000000"/>
                </a:solidFill>
                <a:latin typeface="Times New Roman"/>
                <a:ea typeface="Times New Roman"/>
                <a:cs typeface="Times New Roman"/>
                <a:sym typeface="Times New Roman"/>
              </a:rPr>
              <a:t> calculation for Bayes Theorem</a:t>
            </a:r>
            <a:endParaRPr sz="1400">
              <a:solidFill>
                <a:srgbClr val="000000"/>
              </a:solidFill>
              <a:latin typeface="Times New Roman"/>
              <a:ea typeface="Times New Roman"/>
              <a:cs typeface="Times New Roman"/>
              <a:sym typeface="Times New Roman"/>
            </a:endParaRPr>
          </a:p>
        </p:txBody>
      </p:sp>
      <p:pic>
        <p:nvPicPr>
          <p:cNvPr id="185" name="Google Shape;185;p24"/>
          <p:cNvPicPr preferRelativeResize="0"/>
          <p:nvPr/>
        </p:nvPicPr>
        <p:blipFill>
          <a:blip r:embed="rId3">
            <a:alphaModFix/>
          </a:blip>
          <a:stretch>
            <a:fillRect/>
          </a:stretch>
        </p:blipFill>
        <p:spPr>
          <a:xfrm>
            <a:off x="2862875" y="2581725"/>
            <a:ext cx="3026849" cy="2184950"/>
          </a:xfrm>
          <a:prstGeom prst="rect">
            <a:avLst/>
          </a:prstGeom>
          <a:noFill/>
          <a:ln>
            <a:noFill/>
          </a:ln>
        </p:spPr>
      </p:pic>
      <p:pic>
        <p:nvPicPr>
          <p:cNvPr id="186" name="Google Shape;186;p24"/>
          <p:cNvPicPr preferRelativeResize="0"/>
          <p:nvPr/>
        </p:nvPicPr>
        <p:blipFill rotWithShape="1">
          <a:blip r:embed="rId4">
            <a:alphaModFix/>
          </a:blip>
          <a:srcRect b="0" l="0" r="4278" t="0"/>
          <a:stretch/>
        </p:blipFill>
        <p:spPr>
          <a:xfrm>
            <a:off x="271500" y="3261475"/>
            <a:ext cx="2371999" cy="646450"/>
          </a:xfrm>
          <a:prstGeom prst="rect">
            <a:avLst/>
          </a:prstGeom>
          <a:noFill/>
          <a:ln>
            <a:noFill/>
          </a:ln>
        </p:spPr>
      </p:pic>
      <p:pic>
        <p:nvPicPr>
          <p:cNvPr id="187" name="Google Shape;187;p24"/>
          <p:cNvPicPr preferRelativeResize="0"/>
          <p:nvPr/>
        </p:nvPicPr>
        <p:blipFill>
          <a:blip r:embed="rId5">
            <a:alphaModFix/>
          </a:blip>
          <a:stretch>
            <a:fillRect/>
          </a:stretch>
        </p:blipFill>
        <p:spPr>
          <a:xfrm>
            <a:off x="4823700" y="1159000"/>
            <a:ext cx="3899549" cy="574050"/>
          </a:xfrm>
          <a:prstGeom prst="rect">
            <a:avLst/>
          </a:prstGeom>
          <a:noFill/>
          <a:ln>
            <a:noFill/>
          </a:ln>
        </p:spPr>
      </p:pic>
      <p:sp>
        <p:nvSpPr>
          <p:cNvPr id="188" name="Google Shape;188;p24"/>
          <p:cNvSpPr txBox="1"/>
          <p:nvPr/>
        </p:nvSpPr>
        <p:spPr>
          <a:xfrm>
            <a:off x="0" y="0"/>
            <a:ext cx="9007800" cy="4851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n" sz="1700">
                <a:solidFill>
                  <a:schemeClr val="dk1"/>
                </a:solidFill>
                <a:latin typeface="Times New Roman"/>
                <a:ea typeface="Times New Roman"/>
                <a:cs typeface="Times New Roman"/>
                <a:sym typeface="Times New Roman"/>
              </a:rPr>
              <a:t>Structural health monitoring of bridges: a model-free ANN-based approach to damage detection</a:t>
            </a:r>
            <a:endParaRPr sz="1700">
              <a:solidFill>
                <a:schemeClr val="dk1"/>
              </a:solidFill>
              <a:latin typeface="Times New Roman"/>
              <a:ea typeface="Times New Roman"/>
              <a:cs typeface="Times New Roman"/>
              <a:sym typeface="Times New Roman"/>
            </a:endParaRPr>
          </a:p>
        </p:txBody>
      </p:sp>
      <p:sp>
        <p:nvSpPr>
          <p:cNvPr id="189" name="Google Shape;189;p24"/>
          <p:cNvSpPr txBox="1"/>
          <p:nvPr/>
        </p:nvSpPr>
        <p:spPr>
          <a:xfrm>
            <a:off x="195875" y="936375"/>
            <a:ext cx="4051500" cy="15588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
                <a:latin typeface="Times New Roman"/>
                <a:ea typeface="Times New Roman"/>
                <a:cs typeface="Times New Roman"/>
                <a:sym typeface="Times New Roman"/>
              </a:rPr>
              <a:t>Each node i is connected to each node j in the previous and following layers over a connection of weight wij. In layer k, a weighted sum is performed at each node i of all the signals from the preceding layer k 1, giving the j excitation of the node; this sum is then passed through a nonlinear activation function f to emerge as the output of the node to the next layer</a:t>
            </a:r>
            <a:endParaRPr>
              <a:latin typeface="Times New Roman"/>
              <a:ea typeface="Times New Roman"/>
              <a:cs typeface="Times New Roman"/>
              <a:sym typeface="Times New Roman"/>
            </a:endParaRPr>
          </a:p>
        </p:txBody>
      </p:sp>
      <p:sp>
        <p:nvSpPr>
          <p:cNvPr id="190" name="Google Shape;190;p24"/>
          <p:cNvSpPr txBox="1"/>
          <p:nvPr/>
        </p:nvSpPr>
        <p:spPr>
          <a:xfrm>
            <a:off x="4926050" y="4847250"/>
            <a:ext cx="4173900" cy="28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FFFFFF"/>
                </a:solidFill>
                <a:latin typeface="Times New Roman"/>
                <a:ea typeface="Times New Roman"/>
                <a:cs typeface="Times New Roman"/>
                <a:sym typeface="Times New Roman"/>
              </a:rPr>
              <a:t>A. C. Neves1 • I. Gonza ́lez2 • J. Leander1 • R. Karoumi1 :  6 November 2017 </a:t>
            </a:r>
            <a:endParaRPr sz="1000">
              <a:solidFill>
                <a:srgbClr val="FFFFFF"/>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1100"/>
              <a:t>				</a:t>
            </a:r>
            <a:endParaRPr sz="1100"/>
          </a:p>
          <a:p>
            <a:pPr indent="0" lvl="0" marL="0" rtl="0" algn="l">
              <a:spcBef>
                <a:spcPts val="0"/>
              </a:spcBef>
              <a:spcAft>
                <a:spcPts val="0"/>
              </a:spcAft>
              <a:buNone/>
            </a:pPr>
            <a:r>
              <a:rPr lang="en" sz="1100"/>
              <a:t>			</a:t>
            </a:r>
            <a:endParaRPr sz="1100"/>
          </a:p>
          <a:p>
            <a:pPr indent="0" lvl="0" marL="0" rtl="0" algn="l">
              <a:spcBef>
                <a:spcPts val="0"/>
              </a:spcBef>
              <a:spcAft>
                <a:spcPts val="0"/>
              </a:spcAft>
              <a:buNone/>
            </a:pPr>
            <a:r>
              <a:rPr lang="en" sz="1100"/>
              <a:t>		</a:t>
            </a:r>
            <a:endParaRPr sz="1100"/>
          </a:p>
          <a:p>
            <a:pPr indent="0" lvl="0" marL="0" rtl="0" algn="l">
              <a:spcBef>
                <a:spcPts val="0"/>
              </a:spcBef>
              <a:spcAft>
                <a:spcPts val="0"/>
              </a:spcAft>
              <a:buNone/>
            </a:pPr>
            <a:r>
              <a:t/>
            </a:r>
            <a:endParaRPr sz="700"/>
          </a:p>
          <a:p>
            <a:pPr indent="0" lvl="0" marL="0" rtl="0" algn="l">
              <a:lnSpc>
                <a:spcPct val="115000"/>
              </a:lnSpc>
              <a:spcBef>
                <a:spcPts val="0"/>
              </a:spcBef>
              <a:spcAft>
                <a:spcPts val="0"/>
              </a:spcAft>
              <a:buNone/>
            </a:pPr>
            <a:r>
              <a:rPr lang="en" sz="1100"/>
              <a:t>				</a:t>
            </a:r>
            <a:endParaRPr sz="1100"/>
          </a:p>
          <a:p>
            <a:pPr indent="0" lvl="0" marL="0" rtl="0" algn="l">
              <a:spcBef>
                <a:spcPts val="0"/>
              </a:spcBef>
              <a:spcAft>
                <a:spcPts val="0"/>
              </a:spcAft>
              <a:buNone/>
            </a:pPr>
            <a:r>
              <a:rPr lang="en" sz="1100"/>
              <a:t>			</a:t>
            </a:r>
            <a:endParaRPr sz="1100"/>
          </a:p>
          <a:p>
            <a:pPr indent="0" lvl="0" marL="0" rtl="0" algn="l">
              <a:spcBef>
                <a:spcPts val="0"/>
              </a:spcBef>
              <a:spcAft>
                <a:spcPts val="0"/>
              </a:spcAft>
              <a:buNone/>
            </a:pPr>
            <a:r>
              <a:rPr lang="en" sz="1100"/>
              <a:t>		</a:t>
            </a:r>
            <a:endParaRPr sz="11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4"/>
                                        </p:tgtEl>
                                        <p:attrNameLst>
                                          <p:attrName>style.visibility</p:attrName>
                                        </p:attrNameLst>
                                      </p:cBhvr>
                                      <p:to>
                                        <p:strVal val="visible"/>
                                      </p:to>
                                    </p:set>
                                    <p:animEffect filter="fade" transition="in">
                                      <p:cBhvr>
                                        <p:cTn dur="1000"/>
                                        <p:tgtEl>
                                          <p:spTgt spid="18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9"/>
                                        </p:tgtEl>
                                        <p:attrNameLst>
                                          <p:attrName>style.visibility</p:attrName>
                                        </p:attrNameLst>
                                      </p:cBhvr>
                                      <p:to>
                                        <p:strVal val="visible"/>
                                      </p:to>
                                    </p:set>
                                    <p:animEffect filter="fade" transition="in">
                                      <p:cBhvr>
                                        <p:cTn dur="1000"/>
                                        <p:tgtEl>
                                          <p:spTgt spid="18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6"/>
                                        </p:tgtEl>
                                        <p:attrNameLst>
                                          <p:attrName>style.visibility</p:attrName>
                                        </p:attrNameLst>
                                      </p:cBhvr>
                                      <p:to>
                                        <p:strVal val="visible"/>
                                      </p:to>
                                    </p:set>
                                    <p:animEffect filter="fade" transition="in">
                                      <p:cBhvr>
                                        <p:cTn dur="1000"/>
                                        <p:tgtEl>
                                          <p:spTgt spid="18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5"/>
                                        </p:tgtEl>
                                        <p:attrNameLst>
                                          <p:attrName>style.visibility</p:attrName>
                                        </p:attrNameLst>
                                      </p:cBhvr>
                                      <p:to>
                                        <p:strVal val="visible"/>
                                      </p:to>
                                    </p:set>
                                    <p:animEffect filter="fade" transition="in">
                                      <p:cBhvr>
                                        <p:cTn dur="1000"/>
                                        <p:tgtEl>
                                          <p:spTgt spid="18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7"/>
                                        </p:tgtEl>
                                        <p:attrNameLst>
                                          <p:attrName>style.visibility</p:attrName>
                                        </p:attrNameLst>
                                      </p:cBhvr>
                                      <p:to>
                                        <p:strVal val="visible"/>
                                      </p:to>
                                    </p:set>
                                    <p:animEffect filter="fade" transition="in">
                                      <p:cBhvr>
                                        <p:cTn dur="1000"/>
                                        <p:tgtEl>
                                          <p:spTgt spid="18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25"/>
          <p:cNvSpPr txBox="1"/>
          <p:nvPr>
            <p:ph type="title"/>
          </p:nvPr>
        </p:nvSpPr>
        <p:spPr>
          <a:xfrm>
            <a:off x="0" y="0"/>
            <a:ext cx="87150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700">
                <a:latin typeface="Times New Roman"/>
                <a:ea typeface="Times New Roman"/>
                <a:cs typeface="Times New Roman"/>
                <a:sym typeface="Times New Roman"/>
              </a:rPr>
              <a:t>Machine-learning-based approach for post event assessment of damage in a turn-of-the-century building structure</a:t>
            </a:r>
            <a:endParaRPr sz="1700">
              <a:latin typeface="Times New Roman"/>
              <a:ea typeface="Times New Roman"/>
              <a:cs typeface="Times New Roman"/>
              <a:sym typeface="Times New Roman"/>
            </a:endParaRPr>
          </a:p>
          <a:p>
            <a:pPr indent="0" lvl="0" marL="0" rtl="0" algn="l">
              <a:spcBef>
                <a:spcPts val="0"/>
              </a:spcBef>
              <a:spcAft>
                <a:spcPts val="0"/>
              </a:spcAft>
              <a:buNone/>
            </a:pPr>
            <a:r>
              <a:t/>
            </a:r>
            <a:endParaRPr sz="1600"/>
          </a:p>
        </p:txBody>
      </p:sp>
      <p:sp>
        <p:nvSpPr>
          <p:cNvPr id="196" name="Google Shape;196;p25"/>
          <p:cNvSpPr txBox="1"/>
          <p:nvPr>
            <p:ph idx="1" type="body"/>
          </p:nvPr>
        </p:nvSpPr>
        <p:spPr>
          <a:xfrm>
            <a:off x="-125" y="778475"/>
            <a:ext cx="9144000" cy="3927600"/>
          </a:xfrm>
          <a:prstGeom prst="rect">
            <a:avLst/>
          </a:prstGeom>
        </p:spPr>
        <p:txBody>
          <a:bodyPr anchorCtr="0" anchor="t" bIns="91425" lIns="91425" spcFirstLastPara="1" rIns="91425" wrap="square" tIns="91425">
            <a:noAutofit/>
          </a:bodyPr>
          <a:lstStyle/>
          <a:p>
            <a:pPr indent="-311150" lvl="0" marL="457200" rtl="0" algn="just">
              <a:lnSpc>
                <a:spcPct val="150000"/>
              </a:lnSpc>
              <a:spcBef>
                <a:spcPts val="0"/>
              </a:spcBef>
              <a:spcAft>
                <a:spcPts val="0"/>
              </a:spcAft>
              <a:buClr>
                <a:srgbClr val="000000"/>
              </a:buClr>
              <a:buSzPts val="1300"/>
              <a:buFont typeface="Times New Roman"/>
              <a:buChar char="●"/>
            </a:pPr>
            <a:r>
              <a:rPr lang="en" sz="1300">
                <a:solidFill>
                  <a:srgbClr val="000000"/>
                </a:solidFill>
                <a:latin typeface="Times New Roman"/>
                <a:ea typeface="Times New Roman"/>
                <a:cs typeface="Times New Roman"/>
                <a:sym typeface="Times New Roman"/>
              </a:rPr>
              <a:t>This study include support vector machines, neural networks, and Gaussian Naive Bayes techniques for training of the structural health monitoring model.</a:t>
            </a:r>
            <a:endParaRPr sz="1300">
              <a:solidFill>
                <a:srgbClr val="000000"/>
              </a:solidFill>
              <a:latin typeface="Times New Roman"/>
              <a:ea typeface="Times New Roman"/>
              <a:cs typeface="Times New Roman"/>
              <a:sym typeface="Times New Roman"/>
            </a:endParaRPr>
          </a:p>
          <a:p>
            <a:pPr indent="-311150" lvl="0" marL="457200" rtl="0" algn="just">
              <a:lnSpc>
                <a:spcPct val="150000"/>
              </a:lnSpc>
              <a:spcBef>
                <a:spcPts val="0"/>
              </a:spcBef>
              <a:spcAft>
                <a:spcPts val="0"/>
              </a:spcAft>
              <a:buClr>
                <a:srgbClr val="000000"/>
              </a:buClr>
              <a:buSzPts val="1300"/>
              <a:buFont typeface="Times New Roman"/>
              <a:buChar char="●"/>
            </a:pPr>
            <a:r>
              <a:rPr lang="en" sz="1300">
                <a:solidFill>
                  <a:srgbClr val="000000"/>
                </a:solidFill>
                <a:latin typeface="Times New Roman"/>
                <a:ea typeface="Times New Roman"/>
                <a:cs typeface="Times New Roman"/>
                <a:sym typeface="Times New Roman"/>
              </a:rPr>
              <a:t>The structural model is trained with the input data as the change in strain magnitudes under known loading configurations. </a:t>
            </a:r>
            <a:endParaRPr sz="1300">
              <a:solidFill>
                <a:srgbClr val="000000"/>
              </a:solidFill>
              <a:latin typeface="Times New Roman"/>
              <a:ea typeface="Times New Roman"/>
              <a:cs typeface="Times New Roman"/>
              <a:sym typeface="Times New Roman"/>
            </a:endParaRPr>
          </a:p>
          <a:p>
            <a:pPr indent="-311150" lvl="0" marL="457200" rtl="0" algn="just">
              <a:lnSpc>
                <a:spcPct val="150000"/>
              </a:lnSpc>
              <a:spcBef>
                <a:spcPts val="0"/>
              </a:spcBef>
              <a:spcAft>
                <a:spcPts val="0"/>
              </a:spcAft>
              <a:buClr>
                <a:srgbClr val="000000"/>
              </a:buClr>
              <a:buSzPts val="1300"/>
              <a:buFont typeface="Times New Roman"/>
              <a:buChar char="●"/>
            </a:pPr>
            <a:r>
              <a:rPr lang="en" sz="1300">
                <a:solidFill>
                  <a:srgbClr val="000000"/>
                </a:solidFill>
                <a:latin typeface="Times New Roman"/>
                <a:ea typeface="Times New Roman"/>
                <a:cs typeface="Times New Roman"/>
                <a:sym typeface="Times New Roman"/>
              </a:rPr>
              <a:t>The stiffness equation of the structural system is </a:t>
            </a:r>
            <a:r>
              <a:rPr b="1" lang="en" sz="1300">
                <a:solidFill>
                  <a:srgbClr val="000000"/>
                </a:solidFill>
                <a:latin typeface="Times New Roman"/>
                <a:ea typeface="Times New Roman"/>
                <a:cs typeface="Times New Roman"/>
                <a:sym typeface="Times New Roman"/>
              </a:rPr>
              <a:t>F = KU</a:t>
            </a:r>
            <a:r>
              <a:rPr lang="en" sz="1300">
                <a:solidFill>
                  <a:srgbClr val="000000"/>
                </a:solidFill>
                <a:latin typeface="Times New Roman"/>
                <a:ea typeface="Times New Roman"/>
                <a:cs typeface="Times New Roman"/>
                <a:sym typeface="Times New Roman"/>
              </a:rPr>
              <a:t> where, F is the load matrix, K is the stiffness matrix, and U is the displacement matrix,</a:t>
            </a:r>
            <a:endParaRPr sz="1300">
              <a:solidFill>
                <a:srgbClr val="000000"/>
              </a:solidFill>
              <a:latin typeface="Times New Roman"/>
              <a:ea typeface="Times New Roman"/>
              <a:cs typeface="Times New Roman"/>
              <a:sym typeface="Times New Roman"/>
            </a:endParaRPr>
          </a:p>
          <a:p>
            <a:pPr indent="-311150" lvl="0" marL="457200" rtl="0" algn="just">
              <a:lnSpc>
                <a:spcPct val="150000"/>
              </a:lnSpc>
              <a:spcBef>
                <a:spcPts val="0"/>
              </a:spcBef>
              <a:spcAft>
                <a:spcPts val="0"/>
              </a:spcAft>
              <a:buClr>
                <a:srgbClr val="000000"/>
              </a:buClr>
              <a:buSzPts val="1300"/>
              <a:buFont typeface="Times New Roman"/>
              <a:buChar char="●"/>
            </a:pPr>
            <a:r>
              <a:rPr lang="en" sz="1300">
                <a:solidFill>
                  <a:srgbClr val="000000"/>
                </a:solidFill>
                <a:latin typeface="Times New Roman"/>
                <a:ea typeface="Times New Roman"/>
                <a:cs typeface="Times New Roman"/>
                <a:sym typeface="Times New Roman"/>
              </a:rPr>
              <a:t>Change in strain due to loads is written as </a:t>
            </a:r>
            <a:r>
              <a:rPr b="1" lang="en" sz="1300">
                <a:solidFill>
                  <a:srgbClr val="000000"/>
                </a:solidFill>
                <a:latin typeface="Times New Roman"/>
                <a:ea typeface="Times New Roman"/>
                <a:cs typeface="Times New Roman"/>
                <a:sym typeface="Times New Roman"/>
              </a:rPr>
              <a:t>V= V</a:t>
            </a:r>
            <a:r>
              <a:rPr b="1" baseline="30000" lang="en" sz="1300">
                <a:solidFill>
                  <a:srgbClr val="000000"/>
                </a:solidFill>
                <a:latin typeface="Times New Roman"/>
                <a:ea typeface="Times New Roman"/>
                <a:cs typeface="Times New Roman"/>
                <a:sym typeface="Times New Roman"/>
              </a:rPr>
              <a:t>d</a:t>
            </a:r>
            <a:r>
              <a:rPr b="1" lang="en" sz="1300">
                <a:solidFill>
                  <a:srgbClr val="000000"/>
                </a:solidFill>
                <a:latin typeface="Times New Roman"/>
                <a:ea typeface="Times New Roman"/>
                <a:cs typeface="Times New Roman"/>
                <a:sym typeface="Times New Roman"/>
              </a:rPr>
              <a:t>-V</a:t>
            </a:r>
            <a:r>
              <a:rPr b="1" baseline="30000" lang="en" sz="1300">
                <a:solidFill>
                  <a:srgbClr val="000000"/>
                </a:solidFill>
                <a:latin typeface="Times New Roman"/>
                <a:ea typeface="Times New Roman"/>
                <a:cs typeface="Times New Roman"/>
                <a:sym typeface="Times New Roman"/>
              </a:rPr>
              <a:t>u</a:t>
            </a:r>
            <a:r>
              <a:rPr lang="en" sz="1300">
                <a:solidFill>
                  <a:srgbClr val="000000"/>
                </a:solidFill>
                <a:latin typeface="Times New Roman"/>
                <a:ea typeface="Times New Roman"/>
                <a:cs typeface="Times New Roman"/>
                <a:sym typeface="Times New Roman"/>
              </a:rPr>
              <a:t> , where, </a:t>
            </a:r>
            <a:r>
              <a:rPr b="1" lang="en" sz="1300">
                <a:solidFill>
                  <a:srgbClr val="000000"/>
                </a:solidFill>
                <a:latin typeface="Times New Roman"/>
                <a:ea typeface="Times New Roman"/>
                <a:cs typeface="Times New Roman"/>
                <a:sym typeface="Times New Roman"/>
              </a:rPr>
              <a:t>V</a:t>
            </a:r>
            <a:r>
              <a:rPr b="1" baseline="30000" lang="en" sz="1300">
                <a:solidFill>
                  <a:srgbClr val="000000"/>
                </a:solidFill>
                <a:latin typeface="Times New Roman"/>
                <a:ea typeface="Times New Roman"/>
                <a:cs typeface="Times New Roman"/>
                <a:sym typeface="Times New Roman"/>
              </a:rPr>
              <a:t>d </a:t>
            </a:r>
            <a:r>
              <a:rPr lang="en" sz="1300">
                <a:solidFill>
                  <a:srgbClr val="000000"/>
                </a:solidFill>
                <a:latin typeface="Times New Roman"/>
                <a:ea typeface="Times New Roman"/>
                <a:cs typeface="Times New Roman"/>
                <a:sym typeface="Times New Roman"/>
              </a:rPr>
              <a:t>={𝜀</a:t>
            </a:r>
            <a:r>
              <a:rPr baseline="-25000" lang="en" sz="1300">
                <a:solidFill>
                  <a:srgbClr val="000000"/>
                </a:solidFill>
                <a:latin typeface="Times New Roman"/>
                <a:ea typeface="Times New Roman"/>
                <a:cs typeface="Times New Roman"/>
                <a:sym typeface="Times New Roman"/>
              </a:rPr>
              <a:t>1,d</a:t>
            </a:r>
            <a:r>
              <a:rPr lang="en" sz="1300">
                <a:solidFill>
                  <a:srgbClr val="000000"/>
                </a:solidFill>
                <a:latin typeface="Times New Roman"/>
                <a:ea typeface="Times New Roman"/>
                <a:cs typeface="Times New Roman"/>
                <a:sym typeface="Times New Roman"/>
              </a:rPr>
              <a:t>|𝜀</a:t>
            </a:r>
            <a:r>
              <a:rPr baseline="-25000" lang="en" sz="1300">
                <a:solidFill>
                  <a:srgbClr val="000000"/>
                </a:solidFill>
                <a:latin typeface="Times New Roman"/>
                <a:ea typeface="Times New Roman"/>
                <a:cs typeface="Times New Roman"/>
                <a:sym typeface="Times New Roman"/>
              </a:rPr>
              <a:t>2,d</a:t>
            </a:r>
            <a:r>
              <a:rPr lang="en" sz="1300">
                <a:solidFill>
                  <a:srgbClr val="000000"/>
                </a:solidFill>
                <a:latin typeface="Times New Roman"/>
                <a:ea typeface="Times New Roman"/>
                <a:cs typeface="Times New Roman"/>
                <a:sym typeface="Times New Roman"/>
              </a:rPr>
              <a:t>|......|𝜀</a:t>
            </a:r>
            <a:r>
              <a:rPr baseline="-25000" lang="en" sz="1300">
                <a:solidFill>
                  <a:srgbClr val="000000"/>
                </a:solidFill>
                <a:latin typeface="Times New Roman"/>
                <a:ea typeface="Times New Roman"/>
                <a:cs typeface="Times New Roman"/>
                <a:sym typeface="Times New Roman"/>
              </a:rPr>
              <a:t>n,d</a:t>
            </a:r>
            <a:r>
              <a:rPr lang="en" sz="1300">
                <a:solidFill>
                  <a:srgbClr val="000000"/>
                </a:solidFill>
                <a:latin typeface="Times New Roman"/>
                <a:ea typeface="Times New Roman"/>
                <a:cs typeface="Times New Roman"/>
                <a:sym typeface="Times New Roman"/>
              </a:rPr>
              <a:t>| }</a:t>
            </a:r>
            <a:r>
              <a:rPr baseline="30000" lang="en" sz="1300">
                <a:solidFill>
                  <a:srgbClr val="000000"/>
                </a:solidFill>
                <a:latin typeface="Times New Roman"/>
                <a:ea typeface="Times New Roman"/>
                <a:cs typeface="Times New Roman"/>
                <a:sym typeface="Times New Roman"/>
              </a:rPr>
              <a:t>T</a:t>
            </a:r>
            <a:r>
              <a:rPr lang="en" sz="1300">
                <a:solidFill>
                  <a:srgbClr val="000000"/>
                </a:solidFill>
                <a:latin typeface="Times New Roman"/>
                <a:ea typeface="Times New Roman"/>
                <a:cs typeface="Times New Roman"/>
                <a:sym typeface="Times New Roman"/>
              </a:rPr>
              <a:t> </a:t>
            </a:r>
            <a:r>
              <a:rPr lang="en" sz="1300">
                <a:solidFill>
                  <a:srgbClr val="000000"/>
                </a:solidFill>
                <a:latin typeface="Times New Roman"/>
                <a:ea typeface="Times New Roman"/>
                <a:cs typeface="Times New Roman"/>
                <a:sym typeface="Times New Roman"/>
              </a:rPr>
              <a:t>and </a:t>
            </a:r>
            <a:r>
              <a:rPr b="1" lang="en" sz="1300">
                <a:solidFill>
                  <a:srgbClr val="000000"/>
                </a:solidFill>
                <a:latin typeface="Times New Roman"/>
                <a:ea typeface="Times New Roman"/>
                <a:cs typeface="Times New Roman"/>
                <a:sym typeface="Times New Roman"/>
              </a:rPr>
              <a:t>V</a:t>
            </a:r>
            <a:r>
              <a:rPr b="1" baseline="30000" lang="en" sz="1300">
                <a:solidFill>
                  <a:srgbClr val="000000"/>
                </a:solidFill>
                <a:latin typeface="Times New Roman"/>
                <a:ea typeface="Times New Roman"/>
                <a:cs typeface="Times New Roman"/>
                <a:sym typeface="Times New Roman"/>
              </a:rPr>
              <a:t>u </a:t>
            </a:r>
            <a:r>
              <a:rPr lang="en" sz="1300">
                <a:solidFill>
                  <a:srgbClr val="000000"/>
                </a:solidFill>
                <a:latin typeface="Times New Roman"/>
                <a:ea typeface="Times New Roman"/>
                <a:cs typeface="Times New Roman"/>
                <a:sym typeface="Times New Roman"/>
              </a:rPr>
              <a:t>={𝜀</a:t>
            </a:r>
            <a:r>
              <a:rPr baseline="-25000" lang="en" sz="1300">
                <a:solidFill>
                  <a:srgbClr val="000000"/>
                </a:solidFill>
                <a:latin typeface="Times New Roman"/>
                <a:ea typeface="Times New Roman"/>
                <a:cs typeface="Times New Roman"/>
                <a:sym typeface="Times New Roman"/>
              </a:rPr>
              <a:t>1,u</a:t>
            </a:r>
            <a:r>
              <a:rPr lang="en" sz="1300">
                <a:solidFill>
                  <a:srgbClr val="000000"/>
                </a:solidFill>
                <a:latin typeface="Times New Roman"/>
                <a:ea typeface="Times New Roman"/>
                <a:cs typeface="Times New Roman"/>
                <a:sym typeface="Times New Roman"/>
              </a:rPr>
              <a:t>|𝜀</a:t>
            </a:r>
            <a:r>
              <a:rPr baseline="-25000" lang="en" sz="1300">
                <a:solidFill>
                  <a:srgbClr val="000000"/>
                </a:solidFill>
                <a:latin typeface="Times New Roman"/>
                <a:ea typeface="Times New Roman"/>
                <a:cs typeface="Times New Roman"/>
                <a:sym typeface="Times New Roman"/>
              </a:rPr>
              <a:t>2,u</a:t>
            </a:r>
            <a:r>
              <a:rPr lang="en" sz="1300">
                <a:solidFill>
                  <a:srgbClr val="000000"/>
                </a:solidFill>
                <a:latin typeface="Times New Roman"/>
                <a:ea typeface="Times New Roman"/>
                <a:cs typeface="Times New Roman"/>
                <a:sym typeface="Times New Roman"/>
              </a:rPr>
              <a:t>|......|𝜀</a:t>
            </a:r>
            <a:r>
              <a:rPr baseline="-25000" lang="en" sz="1300">
                <a:solidFill>
                  <a:srgbClr val="000000"/>
                </a:solidFill>
                <a:latin typeface="Times New Roman"/>
                <a:ea typeface="Times New Roman"/>
                <a:cs typeface="Times New Roman"/>
                <a:sym typeface="Times New Roman"/>
              </a:rPr>
              <a:t>n,u</a:t>
            </a:r>
            <a:r>
              <a:rPr lang="en" sz="1300">
                <a:solidFill>
                  <a:srgbClr val="000000"/>
                </a:solidFill>
                <a:latin typeface="Times New Roman"/>
                <a:ea typeface="Times New Roman"/>
                <a:cs typeface="Times New Roman"/>
                <a:sym typeface="Times New Roman"/>
              </a:rPr>
              <a:t>| }</a:t>
            </a:r>
            <a:r>
              <a:rPr baseline="30000" lang="en" sz="1300">
                <a:solidFill>
                  <a:srgbClr val="000000"/>
                </a:solidFill>
                <a:latin typeface="Times New Roman"/>
                <a:ea typeface="Times New Roman"/>
                <a:cs typeface="Times New Roman"/>
                <a:sym typeface="Times New Roman"/>
              </a:rPr>
              <a:t>T</a:t>
            </a:r>
            <a:r>
              <a:rPr lang="en" sz="1300">
                <a:solidFill>
                  <a:srgbClr val="000000"/>
                </a:solidFill>
                <a:latin typeface="Times New Roman"/>
                <a:ea typeface="Times New Roman"/>
                <a:cs typeface="Times New Roman"/>
                <a:sym typeface="Times New Roman"/>
              </a:rPr>
              <a:t>	  </a:t>
            </a:r>
            <a:r>
              <a:rPr lang="en" sz="1300">
                <a:solidFill>
                  <a:srgbClr val="000000"/>
                </a:solidFill>
                <a:latin typeface="Times New Roman"/>
                <a:ea typeface="Times New Roman"/>
                <a:cs typeface="Times New Roman"/>
                <a:sym typeface="Times New Roman"/>
              </a:rPr>
              <a:t>are strain vectors for damaged and undamaged states, respectively. </a:t>
            </a:r>
            <a:r>
              <a:rPr lang="en" sz="1300">
                <a:solidFill>
                  <a:srgbClr val="000000"/>
                </a:solidFill>
                <a:latin typeface="Times New Roman"/>
                <a:ea typeface="Times New Roman"/>
                <a:cs typeface="Times New Roman"/>
                <a:sym typeface="Times New Roman"/>
              </a:rPr>
              <a:t>𝜀</a:t>
            </a:r>
            <a:r>
              <a:rPr baseline="-25000" lang="en" sz="1300">
                <a:solidFill>
                  <a:srgbClr val="000000"/>
                </a:solidFill>
                <a:latin typeface="Times New Roman"/>
                <a:ea typeface="Times New Roman"/>
                <a:cs typeface="Times New Roman"/>
                <a:sym typeface="Times New Roman"/>
              </a:rPr>
              <a:t>i,d </a:t>
            </a:r>
            <a:r>
              <a:rPr lang="en" sz="1300">
                <a:solidFill>
                  <a:srgbClr val="000000"/>
                </a:solidFill>
                <a:latin typeface="Times New Roman"/>
                <a:ea typeface="Times New Roman"/>
                <a:cs typeface="Times New Roman"/>
                <a:sym typeface="Times New Roman"/>
              </a:rPr>
              <a:t>and 𝜀</a:t>
            </a:r>
            <a:r>
              <a:rPr baseline="-25000" lang="en" sz="1300">
                <a:solidFill>
                  <a:srgbClr val="000000"/>
                </a:solidFill>
                <a:latin typeface="Times New Roman"/>
                <a:ea typeface="Times New Roman"/>
                <a:cs typeface="Times New Roman"/>
                <a:sym typeface="Times New Roman"/>
              </a:rPr>
              <a:t>i,u</a:t>
            </a:r>
            <a:r>
              <a:rPr lang="en" sz="1300">
                <a:solidFill>
                  <a:srgbClr val="000000"/>
                </a:solidFill>
                <a:latin typeface="Times New Roman"/>
                <a:ea typeface="Times New Roman"/>
                <a:cs typeface="Times New Roman"/>
                <a:sym typeface="Times New Roman"/>
              </a:rPr>
              <a:t> are the strains at location t due to load </a:t>
            </a:r>
            <a:r>
              <a:rPr b="1" lang="en" sz="1300">
                <a:solidFill>
                  <a:srgbClr val="000000"/>
                </a:solidFill>
                <a:latin typeface="Times New Roman"/>
                <a:ea typeface="Times New Roman"/>
                <a:cs typeface="Times New Roman"/>
                <a:sym typeface="Times New Roman"/>
              </a:rPr>
              <a:t>F</a:t>
            </a:r>
            <a:r>
              <a:rPr b="1" baseline="-25000" lang="en" sz="1300">
                <a:solidFill>
                  <a:srgbClr val="000000"/>
                </a:solidFill>
                <a:latin typeface="Times New Roman"/>
                <a:ea typeface="Times New Roman"/>
                <a:cs typeface="Times New Roman"/>
                <a:sym typeface="Times New Roman"/>
              </a:rPr>
              <a:t>i</a:t>
            </a:r>
            <a:r>
              <a:rPr lang="en" sz="1300">
                <a:solidFill>
                  <a:srgbClr val="000000"/>
                </a:solidFill>
                <a:latin typeface="Times New Roman"/>
                <a:ea typeface="Times New Roman"/>
                <a:cs typeface="Times New Roman"/>
                <a:sym typeface="Times New Roman"/>
              </a:rPr>
              <a:t> in damaged and undamaged states, respectively.</a:t>
            </a:r>
            <a:endParaRPr sz="1300">
              <a:solidFill>
                <a:srgbClr val="000000"/>
              </a:solidFill>
              <a:latin typeface="Times New Roman"/>
              <a:ea typeface="Times New Roman"/>
              <a:cs typeface="Times New Roman"/>
              <a:sym typeface="Times New Roman"/>
            </a:endParaRPr>
          </a:p>
          <a:p>
            <a:pPr indent="-311150" lvl="0" marL="457200" rtl="0" algn="l">
              <a:lnSpc>
                <a:spcPct val="130000"/>
              </a:lnSpc>
              <a:spcBef>
                <a:spcPts val="0"/>
              </a:spcBef>
              <a:spcAft>
                <a:spcPts val="0"/>
              </a:spcAft>
              <a:buClr>
                <a:srgbClr val="000000"/>
              </a:buClr>
              <a:buSzPts val="1300"/>
              <a:buFont typeface="Times New Roman"/>
              <a:buChar char="●"/>
            </a:pPr>
            <a:r>
              <a:rPr lang="en" sz="1300">
                <a:solidFill>
                  <a:srgbClr val="000000"/>
                </a:solidFill>
                <a:latin typeface="Times New Roman"/>
                <a:ea typeface="Times New Roman"/>
                <a:cs typeface="Times New Roman"/>
                <a:sym typeface="Times New Roman"/>
              </a:rPr>
              <a:t>The vector V is used as input to the ML models which is used to interpret structural damage and will be employed to predict the damage for conditions that the structure was previously never exposed to.</a:t>
            </a:r>
            <a:endParaRPr sz="1300">
              <a:solidFill>
                <a:srgbClr val="000000"/>
              </a:solidFill>
              <a:latin typeface="Times New Roman"/>
              <a:ea typeface="Times New Roman"/>
              <a:cs typeface="Times New Roman"/>
              <a:sym typeface="Times New Roman"/>
            </a:endParaRPr>
          </a:p>
        </p:txBody>
      </p:sp>
      <p:sp>
        <p:nvSpPr>
          <p:cNvPr id="197" name="Google Shape;197;p25"/>
          <p:cNvSpPr txBox="1"/>
          <p:nvPr/>
        </p:nvSpPr>
        <p:spPr>
          <a:xfrm>
            <a:off x="1729925" y="4841750"/>
            <a:ext cx="7414200" cy="31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FFFFFF"/>
              </a:solidFill>
              <a:latin typeface="Roboto"/>
              <a:ea typeface="Roboto"/>
              <a:cs typeface="Roboto"/>
              <a:sym typeface="Roboto"/>
            </a:endParaRPr>
          </a:p>
        </p:txBody>
      </p:sp>
      <p:sp>
        <p:nvSpPr>
          <p:cNvPr id="198" name="Google Shape;198;p25"/>
          <p:cNvSpPr txBox="1"/>
          <p:nvPr/>
        </p:nvSpPr>
        <p:spPr>
          <a:xfrm>
            <a:off x="4408725" y="4847250"/>
            <a:ext cx="4691100" cy="28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lt1"/>
                </a:solidFill>
                <a:latin typeface="Times New Roman"/>
                <a:ea typeface="Times New Roman"/>
                <a:cs typeface="Times New Roman"/>
                <a:sym typeface="Times New Roman"/>
              </a:rPr>
              <a:t>Ebrahim Nazarian1 • Todd Taylor1 • Tian Weifeng1 • Farhad Ansari1 : 20 February 2018</a:t>
            </a:r>
            <a:endParaRPr sz="10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t/>
            </a:r>
            <a:endParaRPr>
              <a:solidFill>
                <a:schemeClr val="lt1"/>
              </a:solidFill>
              <a:latin typeface="Roboto"/>
              <a:ea typeface="Roboto"/>
              <a:cs typeface="Roboto"/>
              <a:sym typeface="Roboto"/>
            </a:endParaRPr>
          </a:p>
          <a:p>
            <a:pPr indent="0" lvl="0" marL="0" rtl="0" algn="l">
              <a:spcBef>
                <a:spcPts val="0"/>
              </a:spcBef>
              <a:spcAft>
                <a:spcPts val="0"/>
              </a:spcAft>
              <a:buNone/>
            </a:pPr>
            <a:r>
              <a:t/>
            </a:r>
            <a:endParaRPr sz="1000">
              <a:solidFill>
                <a:srgbClr val="FFFFFF"/>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1100"/>
              <a:t>				</a:t>
            </a:r>
            <a:endParaRPr sz="1100"/>
          </a:p>
          <a:p>
            <a:pPr indent="0" lvl="0" marL="0" rtl="0" algn="l">
              <a:spcBef>
                <a:spcPts val="0"/>
              </a:spcBef>
              <a:spcAft>
                <a:spcPts val="0"/>
              </a:spcAft>
              <a:buNone/>
            </a:pPr>
            <a:r>
              <a:rPr lang="en" sz="1100"/>
              <a:t>			</a:t>
            </a:r>
            <a:endParaRPr sz="1100"/>
          </a:p>
          <a:p>
            <a:pPr indent="0" lvl="0" marL="0" rtl="0" algn="l">
              <a:spcBef>
                <a:spcPts val="0"/>
              </a:spcBef>
              <a:spcAft>
                <a:spcPts val="0"/>
              </a:spcAft>
              <a:buNone/>
            </a:pPr>
            <a:r>
              <a:rPr lang="en" sz="1100"/>
              <a:t>		</a:t>
            </a:r>
            <a:endParaRPr sz="1100"/>
          </a:p>
          <a:p>
            <a:pPr indent="0" lvl="0" marL="0" rtl="0" algn="l">
              <a:spcBef>
                <a:spcPts val="0"/>
              </a:spcBef>
              <a:spcAft>
                <a:spcPts val="0"/>
              </a:spcAft>
              <a:buNone/>
            </a:pPr>
            <a:r>
              <a:t/>
            </a:r>
            <a:endParaRPr sz="700"/>
          </a:p>
          <a:p>
            <a:pPr indent="0" lvl="0" marL="0" rtl="0" algn="l">
              <a:lnSpc>
                <a:spcPct val="115000"/>
              </a:lnSpc>
              <a:spcBef>
                <a:spcPts val="0"/>
              </a:spcBef>
              <a:spcAft>
                <a:spcPts val="0"/>
              </a:spcAft>
              <a:buNone/>
            </a:pPr>
            <a:r>
              <a:rPr lang="en" sz="1100"/>
              <a:t>				</a:t>
            </a:r>
            <a:endParaRPr sz="1100"/>
          </a:p>
          <a:p>
            <a:pPr indent="0" lvl="0" marL="0" rtl="0" algn="l">
              <a:spcBef>
                <a:spcPts val="0"/>
              </a:spcBef>
              <a:spcAft>
                <a:spcPts val="0"/>
              </a:spcAft>
              <a:buNone/>
            </a:pPr>
            <a:r>
              <a:rPr lang="en" sz="1100"/>
              <a:t>			</a:t>
            </a:r>
            <a:endParaRPr sz="1100"/>
          </a:p>
          <a:p>
            <a:pPr indent="0" lvl="0" marL="0" rtl="0" algn="l">
              <a:spcBef>
                <a:spcPts val="0"/>
              </a:spcBef>
              <a:spcAft>
                <a:spcPts val="0"/>
              </a:spcAft>
              <a:buNone/>
            </a:pPr>
            <a:r>
              <a:rPr lang="en" sz="1100"/>
              <a:t>		</a:t>
            </a:r>
            <a:endParaRPr sz="11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6"/>
                                        </p:tgtEl>
                                        <p:attrNameLst>
                                          <p:attrName>style.visibility</p:attrName>
                                        </p:attrNameLst>
                                      </p:cBhvr>
                                      <p:to>
                                        <p:strVal val="visible"/>
                                      </p:to>
                                    </p:set>
                                    <p:animEffect filter="fade" transition="in">
                                      <p:cBhvr>
                                        <p:cTn dur="1000"/>
                                        <p:tgtEl>
                                          <p:spTgt spid="19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26"/>
          <p:cNvSpPr txBox="1"/>
          <p:nvPr>
            <p:ph type="title"/>
          </p:nvPr>
        </p:nvSpPr>
        <p:spPr>
          <a:xfrm>
            <a:off x="616500" y="709300"/>
            <a:ext cx="2646600" cy="449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800">
                <a:latin typeface="Times New Roman"/>
                <a:ea typeface="Times New Roman"/>
                <a:cs typeface="Times New Roman"/>
                <a:sym typeface="Times New Roman"/>
              </a:rPr>
              <a:t>Experimental Setup</a:t>
            </a:r>
            <a:endParaRPr sz="1800">
              <a:latin typeface="Times New Roman"/>
              <a:ea typeface="Times New Roman"/>
              <a:cs typeface="Times New Roman"/>
              <a:sym typeface="Times New Roman"/>
            </a:endParaRPr>
          </a:p>
        </p:txBody>
      </p:sp>
      <p:sp>
        <p:nvSpPr>
          <p:cNvPr id="204" name="Google Shape;204;p26"/>
          <p:cNvSpPr txBox="1"/>
          <p:nvPr>
            <p:ph idx="1" type="body"/>
          </p:nvPr>
        </p:nvSpPr>
        <p:spPr>
          <a:xfrm>
            <a:off x="293375" y="1159000"/>
            <a:ext cx="3728400" cy="3751200"/>
          </a:xfrm>
          <a:prstGeom prst="rect">
            <a:avLst/>
          </a:prstGeom>
        </p:spPr>
        <p:txBody>
          <a:bodyPr anchorCtr="0" anchor="t" bIns="91425" lIns="91425" spcFirstLastPara="1" rIns="91425" wrap="square" tIns="91425">
            <a:noAutofit/>
          </a:bodyPr>
          <a:lstStyle/>
          <a:p>
            <a:pPr indent="-196850" lvl="0" marL="114300" rtl="0" algn="just">
              <a:spcBef>
                <a:spcPts val="0"/>
              </a:spcBef>
              <a:spcAft>
                <a:spcPts val="0"/>
              </a:spcAft>
              <a:buClr>
                <a:srgbClr val="000000"/>
              </a:buClr>
              <a:buSzPts val="1300"/>
              <a:buFont typeface="Times New Roman"/>
              <a:buChar char="●"/>
            </a:pPr>
            <a:r>
              <a:rPr lang="en" sz="1300">
                <a:solidFill>
                  <a:srgbClr val="000000"/>
                </a:solidFill>
                <a:latin typeface="Times New Roman"/>
                <a:ea typeface="Times New Roman"/>
                <a:cs typeface="Times New Roman"/>
                <a:sym typeface="Times New Roman"/>
              </a:rPr>
              <a:t>T</a:t>
            </a:r>
            <a:r>
              <a:rPr lang="en" sz="1300">
                <a:solidFill>
                  <a:srgbClr val="000000"/>
                </a:solidFill>
                <a:latin typeface="Times New Roman"/>
                <a:ea typeface="Times New Roman"/>
                <a:cs typeface="Times New Roman"/>
                <a:sym typeface="Times New Roman"/>
              </a:rPr>
              <a:t>he thickness of the mortar layer and the FBG sensor are known, the modulus of elasticity of the mortar and brick assembly was obtained.</a:t>
            </a:r>
            <a:endParaRPr sz="1300">
              <a:solidFill>
                <a:srgbClr val="000000"/>
              </a:solidFill>
              <a:latin typeface="Times New Roman"/>
              <a:ea typeface="Times New Roman"/>
              <a:cs typeface="Times New Roman"/>
              <a:sym typeface="Times New Roman"/>
            </a:endParaRPr>
          </a:p>
          <a:p>
            <a:pPr indent="-196850" lvl="0" marL="114300" rtl="0" algn="just">
              <a:spcBef>
                <a:spcPts val="0"/>
              </a:spcBef>
              <a:spcAft>
                <a:spcPts val="0"/>
              </a:spcAft>
              <a:buClr>
                <a:srgbClr val="000000"/>
              </a:buClr>
              <a:buSzPts val="1300"/>
              <a:buFont typeface="Times New Roman"/>
              <a:buChar char="●"/>
            </a:pPr>
            <a:r>
              <a:rPr lang="en" sz="1300">
                <a:solidFill>
                  <a:srgbClr val="000000"/>
                </a:solidFill>
                <a:latin typeface="Times New Roman"/>
                <a:ea typeface="Times New Roman"/>
                <a:cs typeface="Times New Roman"/>
                <a:sym typeface="Times New Roman"/>
              </a:rPr>
              <a:t>Elongation of the brick and mortar assembly due to the bending strain is equivalent to the elongation of the sensor</a:t>
            </a:r>
            <a:endParaRPr sz="1300">
              <a:solidFill>
                <a:srgbClr val="000000"/>
              </a:solidFill>
              <a:latin typeface="Times New Roman"/>
              <a:ea typeface="Times New Roman"/>
              <a:cs typeface="Times New Roman"/>
              <a:sym typeface="Times New Roman"/>
            </a:endParaRPr>
          </a:p>
          <a:p>
            <a:pPr indent="-196850" lvl="0" marL="114300" rtl="0" algn="just">
              <a:spcBef>
                <a:spcPts val="0"/>
              </a:spcBef>
              <a:spcAft>
                <a:spcPts val="0"/>
              </a:spcAft>
              <a:buClr>
                <a:srgbClr val="000000"/>
              </a:buClr>
              <a:buSzPts val="1300"/>
              <a:buFont typeface="Times New Roman"/>
              <a:buChar char="●"/>
            </a:pPr>
            <a:r>
              <a:rPr b="1" lang="en" sz="1300">
                <a:solidFill>
                  <a:srgbClr val="000000"/>
                </a:solidFill>
              </a:rPr>
              <a:t>𝜀</a:t>
            </a:r>
            <a:r>
              <a:rPr b="1" baseline="-25000" lang="en" sz="1300">
                <a:solidFill>
                  <a:srgbClr val="000000"/>
                </a:solidFill>
              </a:rPr>
              <a:t>m</a:t>
            </a:r>
            <a:r>
              <a:rPr b="1" lang="en" sz="1300">
                <a:solidFill>
                  <a:srgbClr val="000000"/>
                </a:solidFill>
                <a:latin typeface="Times New Roman"/>
                <a:ea typeface="Times New Roman"/>
                <a:cs typeface="Times New Roman"/>
                <a:sym typeface="Times New Roman"/>
              </a:rPr>
              <a:t> </a:t>
            </a:r>
            <a:r>
              <a:rPr lang="en" sz="1300">
                <a:solidFill>
                  <a:srgbClr val="000000"/>
                </a:solidFill>
                <a:latin typeface="Times New Roman"/>
                <a:ea typeface="Times New Roman"/>
                <a:cs typeface="Times New Roman"/>
                <a:sym typeface="Times New Roman"/>
              </a:rPr>
              <a:t>is the strain in the mortar</a:t>
            </a:r>
            <a:r>
              <a:rPr b="1" lang="en" sz="1300">
                <a:solidFill>
                  <a:srgbClr val="000000"/>
                </a:solidFill>
                <a:latin typeface="Times New Roman"/>
                <a:ea typeface="Times New Roman"/>
                <a:cs typeface="Times New Roman"/>
                <a:sym typeface="Times New Roman"/>
              </a:rPr>
              <a:t>,</a:t>
            </a:r>
            <a:r>
              <a:rPr baseline="-25000" lang="en" sz="1300">
                <a:solidFill>
                  <a:srgbClr val="000000"/>
                </a:solidFill>
              </a:rPr>
              <a:t> </a:t>
            </a:r>
            <a:r>
              <a:rPr b="1" lang="en" sz="1300">
                <a:solidFill>
                  <a:srgbClr val="000000"/>
                </a:solidFill>
              </a:rPr>
              <a:t>𝜀</a:t>
            </a:r>
            <a:r>
              <a:rPr b="1" baseline="-25000" lang="en" sz="1300">
                <a:solidFill>
                  <a:srgbClr val="000000"/>
                </a:solidFill>
              </a:rPr>
              <a:t>b</a:t>
            </a:r>
            <a:r>
              <a:rPr b="1" lang="en" sz="1300">
                <a:solidFill>
                  <a:srgbClr val="000000"/>
                </a:solidFill>
                <a:latin typeface="Times New Roman"/>
                <a:ea typeface="Times New Roman"/>
                <a:cs typeface="Times New Roman"/>
                <a:sym typeface="Times New Roman"/>
              </a:rPr>
              <a:t> </a:t>
            </a:r>
            <a:r>
              <a:rPr lang="en" sz="1300">
                <a:solidFill>
                  <a:srgbClr val="000000"/>
                </a:solidFill>
                <a:latin typeface="Times New Roman"/>
                <a:ea typeface="Times New Roman"/>
                <a:cs typeface="Times New Roman"/>
                <a:sym typeface="Times New Roman"/>
              </a:rPr>
              <a:t>is the strain in the brick,</a:t>
            </a:r>
            <a:r>
              <a:rPr b="1" lang="en" sz="1300">
                <a:solidFill>
                  <a:srgbClr val="000000"/>
                </a:solidFill>
                <a:latin typeface="Times New Roman"/>
                <a:ea typeface="Times New Roman"/>
                <a:cs typeface="Times New Roman"/>
                <a:sym typeface="Times New Roman"/>
              </a:rPr>
              <a:t> </a:t>
            </a:r>
            <a:r>
              <a:rPr b="1" lang="en" sz="1300">
                <a:solidFill>
                  <a:srgbClr val="000000"/>
                </a:solidFill>
              </a:rPr>
              <a:t>h</a:t>
            </a:r>
            <a:r>
              <a:rPr b="1" baseline="-25000" lang="en" sz="1300">
                <a:solidFill>
                  <a:srgbClr val="000000"/>
                </a:solidFill>
              </a:rPr>
              <a:t>m</a:t>
            </a:r>
            <a:r>
              <a:rPr b="1" lang="en" sz="1300">
                <a:solidFill>
                  <a:srgbClr val="000000"/>
                </a:solidFill>
                <a:latin typeface="Times New Roman"/>
                <a:ea typeface="Times New Roman"/>
                <a:cs typeface="Times New Roman"/>
                <a:sym typeface="Times New Roman"/>
              </a:rPr>
              <a:t> </a:t>
            </a:r>
            <a:r>
              <a:rPr lang="en" sz="1300">
                <a:solidFill>
                  <a:srgbClr val="000000"/>
                </a:solidFill>
                <a:latin typeface="Times New Roman"/>
                <a:ea typeface="Times New Roman"/>
                <a:cs typeface="Times New Roman"/>
                <a:sym typeface="Times New Roman"/>
              </a:rPr>
              <a:t>is the thickness of the mortar</a:t>
            </a:r>
            <a:r>
              <a:rPr b="1" lang="en" sz="1300">
                <a:solidFill>
                  <a:srgbClr val="000000"/>
                </a:solidFill>
                <a:latin typeface="Times New Roman"/>
                <a:ea typeface="Times New Roman"/>
                <a:cs typeface="Times New Roman"/>
                <a:sym typeface="Times New Roman"/>
              </a:rPr>
              <a:t>, </a:t>
            </a:r>
            <a:r>
              <a:rPr b="1" lang="en" sz="1300">
                <a:solidFill>
                  <a:srgbClr val="000000"/>
                </a:solidFill>
              </a:rPr>
              <a:t>h</a:t>
            </a:r>
            <a:r>
              <a:rPr b="1" baseline="-25000" lang="en" sz="1300">
                <a:solidFill>
                  <a:srgbClr val="000000"/>
                </a:solidFill>
              </a:rPr>
              <a:t>s</a:t>
            </a:r>
            <a:r>
              <a:rPr b="1" lang="en" sz="1300">
                <a:solidFill>
                  <a:srgbClr val="000000"/>
                </a:solidFill>
                <a:latin typeface="Times New Roman"/>
                <a:ea typeface="Times New Roman"/>
                <a:cs typeface="Times New Roman"/>
                <a:sym typeface="Times New Roman"/>
              </a:rPr>
              <a:t> </a:t>
            </a:r>
            <a:r>
              <a:rPr lang="en" sz="1300">
                <a:solidFill>
                  <a:srgbClr val="000000"/>
                </a:solidFill>
                <a:latin typeface="Times New Roman"/>
                <a:ea typeface="Times New Roman"/>
                <a:cs typeface="Times New Roman"/>
                <a:sym typeface="Times New Roman"/>
              </a:rPr>
              <a:t>is the gauge length of the sensor</a:t>
            </a:r>
            <a:r>
              <a:rPr b="1" lang="en" sz="1300">
                <a:solidFill>
                  <a:srgbClr val="000000"/>
                </a:solidFill>
                <a:latin typeface="Times New Roman"/>
                <a:ea typeface="Times New Roman"/>
                <a:cs typeface="Times New Roman"/>
                <a:sym typeface="Times New Roman"/>
              </a:rPr>
              <a:t>, </a:t>
            </a:r>
            <a:r>
              <a:rPr b="1" lang="en" sz="1300">
                <a:solidFill>
                  <a:srgbClr val="000000"/>
                </a:solidFill>
              </a:rPr>
              <a:t>𝜀</a:t>
            </a:r>
            <a:r>
              <a:rPr b="1" baseline="-25000" lang="en" sz="1300">
                <a:solidFill>
                  <a:srgbClr val="000000"/>
                </a:solidFill>
              </a:rPr>
              <a:t>s</a:t>
            </a:r>
            <a:r>
              <a:rPr b="1" lang="en" sz="1300">
                <a:solidFill>
                  <a:srgbClr val="000000"/>
                </a:solidFill>
                <a:latin typeface="Times New Roman"/>
                <a:ea typeface="Times New Roman"/>
                <a:cs typeface="Times New Roman"/>
                <a:sym typeface="Times New Roman"/>
              </a:rPr>
              <a:t> </a:t>
            </a:r>
            <a:r>
              <a:rPr lang="en" sz="1300">
                <a:solidFill>
                  <a:srgbClr val="000000"/>
                </a:solidFill>
                <a:latin typeface="Times New Roman"/>
                <a:ea typeface="Times New Roman"/>
                <a:cs typeface="Times New Roman"/>
                <a:sym typeface="Times New Roman"/>
              </a:rPr>
              <a:t>is strain output of the sensor</a:t>
            </a:r>
            <a:r>
              <a:rPr b="1" lang="en" sz="1300">
                <a:solidFill>
                  <a:srgbClr val="000000"/>
                </a:solidFill>
                <a:latin typeface="Times New Roman"/>
                <a:ea typeface="Times New Roman"/>
                <a:cs typeface="Times New Roman"/>
                <a:sym typeface="Times New Roman"/>
              </a:rPr>
              <a:t> </a:t>
            </a:r>
            <a:r>
              <a:rPr lang="en" sz="1300">
                <a:solidFill>
                  <a:srgbClr val="000000"/>
                </a:solidFill>
                <a:latin typeface="Times New Roman"/>
                <a:ea typeface="Times New Roman"/>
                <a:cs typeface="Times New Roman"/>
                <a:sym typeface="Times New Roman"/>
              </a:rPr>
              <a:t>and </a:t>
            </a:r>
            <a:r>
              <a:rPr b="1" lang="en" sz="1300">
                <a:solidFill>
                  <a:srgbClr val="000000"/>
                </a:solidFill>
              </a:rPr>
              <a:t>𝜎</a:t>
            </a:r>
            <a:r>
              <a:rPr b="1" baseline="-25000" lang="en" sz="1300">
                <a:solidFill>
                  <a:srgbClr val="000000"/>
                </a:solidFill>
              </a:rPr>
              <a:t>s</a:t>
            </a:r>
            <a:r>
              <a:rPr b="1" lang="en" sz="1300">
                <a:solidFill>
                  <a:srgbClr val="000000"/>
                </a:solidFill>
                <a:latin typeface="Times New Roman"/>
                <a:ea typeface="Times New Roman"/>
                <a:cs typeface="Times New Roman"/>
                <a:sym typeface="Times New Roman"/>
              </a:rPr>
              <a:t> </a:t>
            </a:r>
            <a:r>
              <a:rPr lang="en" sz="1300">
                <a:solidFill>
                  <a:srgbClr val="000000"/>
                </a:solidFill>
                <a:latin typeface="Times New Roman"/>
                <a:ea typeface="Times New Roman"/>
                <a:cs typeface="Times New Roman"/>
                <a:sym typeface="Times New Roman"/>
              </a:rPr>
              <a:t>is the average stress along the sensor’s gauge length</a:t>
            </a:r>
            <a:r>
              <a:rPr b="1" lang="en" sz="1300">
                <a:solidFill>
                  <a:srgbClr val="000000"/>
                </a:solidFill>
                <a:latin typeface="Times New Roman"/>
                <a:ea typeface="Times New Roman"/>
                <a:cs typeface="Times New Roman"/>
                <a:sym typeface="Times New Roman"/>
              </a:rPr>
              <a:t>. </a:t>
            </a:r>
            <a:r>
              <a:rPr b="1" lang="en" sz="1300">
                <a:solidFill>
                  <a:srgbClr val="000000"/>
                </a:solidFill>
              </a:rPr>
              <a:t>h</a:t>
            </a:r>
            <a:r>
              <a:rPr b="1" baseline="-25000" lang="en" sz="1300">
                <a:solidFill>
                  <a:srgbClr val="000000"/>
                </a:solidFill>
              </a:rPr>
              <a:t>m</a:t>
            </a:r>
            <a:r>
              <a:rPr b="1" lang="en" sz="1300">
                <a:solidFill>
                  <a:srgbClr val="000000"/>
                </a:solidFill>
                <a:latin typeface="Times New Roman"/>
                <a:ea typeface="Times New Roman"/>
                <a:cs typeface="Times New Roman"/>
                <a:sym typeface="Times New Roman"/>
              </a:rPr>
              <a:t> </a:t>
            </a:r>
            <a:r>
              <a:rPr lang="en" sz="1300">
                <a:solidFill>
                  <a:srgbClr val="000000"/>
                </a:solidFill>
                <a:latin typeface="Times New Roman"/>
                <a:ea typeface="Times New Roman"/>
                <a:cs typeface="Times New Roman"/>
                <a:sym typeface="Times New Roman"/>
              </a:rPr>
              <a:t>and</a:t>
            </a:r>
            <a:r>
              <a:rPr b="1" lang="en" sz="1300">
                <a:solidFill>
                  <a:srgbClr val="000000"/>
                </a:solidFill>
                <a:latin typeface="Times New Roman"/>
                <a:ea typeface="Times New Roman"/>
                <a:cs typeface="Times New Roman"/>
                <a:sym typeface="Times New Roman"/>
              </a:rPr>
              <a:t> </a:t>
            </a:r>
            <a:r>
              <a:rPr b="1" lang="en" sz="1300">
                <a:solidFill>
                  <a:srgbClr val="000000"/>
                </a:solidFill>
              </a:rPr>
              <a:t>h</a:t>
            </a:r>
            <a:r>
              <a:rPr b="1" baseline="-25000" lang="en" sz="1300">
                <a:solidFill>
                  <a:srgbClr val="000000"/>
                </a:solidFill>
              </a:rPr>
              <a:t>s</a:t>
            </a:r>
            <a:r>
              <a:rPr b="1" lang="en" sz="1300">
                <a:solidFill>
                  <a:srgbClr val="000000"/>
                </a:solidFill>
                <a:latin typeface="Times New Roman"/>
                <a:ea typeface="Times New Roman"/>
                <a:cs typeface="Times New Roman"/>
                <a:sym typeface="Times New Roman"/>
              </a:rPr>
              <a:t> </a:t>
            </a:r>
            <a:r>
              <a:rPr lang="en" sz="1300">
                <a:solidFill>
                  <a:srgbClr val="000000"/>
                </a:solidFill>
                <a:latin typeface="Times New Roman"/>
                <a:ea typeface="Times New Roman"/>
                <a:cs typeface="Times New Roman"/>
                <a:sym typeface="Times New Roman"/>
              </a:rPr>
              <a:t>were directly measured</a:t>
            </a:r>
            <a:r>
              <a:rPr b="1" lang="en" sz="1300">
                <a:solidFill>
                  <a:srgbClr val="000000"/>
                </a:solidFill>
                <a:latin typeface="Times New Roman"/>
                <a:ea typeface="Times New Roman"/>
                <a:cs typeface="Times New Roman"/>
                <a:sym typeface="Times New Roman"/>
              </a:rPr>
              <a:t>. </a:t>
            </a:r>
            <a:r>
              <a:rPr b="1" lang="en" sz="1300">
                <a:solidFill>
                  <a:srgbClr val="000000"/>
                </a:solidFill>
              </a:rPr>
              <a:t>𝜎</a:t>
            </a:r>
            <a:r>
              <a:rPr b="1" baseline="-25000" lang="en" sz="1300">
                <a:solidFill>
                  <a:srgbClr val="000000"/>
                </a:solidFill>
              </a:rPr>
              <a:t>s</a:t>
            </a:r>
            <a:r>
              <a:rPr b="1" lang="en" sz="1300">
                <a:solidFill>
                  <a:srgbClr val="000000"/>
                </a:solidFill>
                <a:latin typeface="Times New Roman"/>
                <a:ea typeface="Times New Roman"/>
                <a:cs typeface="Times New Roman"/>
                <a:sym typeface="Times New Roman"/>
              </a:rPr>
              <a:t> </a:t>
            </a:r>
            <a:r>
              <a:rPr lang="en" sz="1300">
                <a:solidFill>
                  <a:srgbClr val="000000"/>
                </a:solidFill>
                <a:latin typeface="Times New Roman"/>
                <a:ea typeface="Times New Roman"/>
                <a:cs typeface="Times New Roman"/>
                <a:sym typeface="Times New Roman"/>
              </a:rPr>
              <a:t>was determined by applying the loading pattern that was employed in the finite element model and obtaining the average stress at the location of strain sensor.</a:t>
            </a:r>
            <a:endParaRPr baseline="-25000" sz="1300">
              <a:solidFill>
                <a:srgbClr val="000000"/>
              </a:solidFill>
            </a:endParaRPr>
          </a:p>
        </p:txBody>
      </p:sp>
      <p:pic>
        <p:nvPicPr>
          <p:cNvPr id="205" name="Google Shape;205;p26"/>
          <p:cNvPicPr preferRelativeResize="0"/>
          <p:nvPr/>
        </p:nvPicPr>
        <p:blipFill>
          <a:blip r:embed="rId3">
            <a:alphaModFix/>
          </a:blip>
          <a:stretch>
            <a:fillRect/>
          </a:stretch>
        </p:blipFill>
        <p:spPr>
          <a:xfrm>
            <a:off x="6165875" y="341267"/>
            <a:ext cx="2538600" cy="2324171"/>
          </a:xfrm>
          <a:prstGeom prst="rect">
            <a:avLst/>
          </a:prstGeom>
          <a:noFill/>
          <a:ln>
            <a:noFill/>
          </a:ln>
        </p:spPr>
      </p:pic>
      <p:pic>
        <p:nvPicPr>
          <p:cNvPr id="206" name="Google Shape;206;p26"/>
          <p:cNvPicPr preferRelativeResize="0"/>
          <p:nvPr/>
        </p:nvPicPr>
        <p:blipFill>
          <a:blip r:embed="rId4">
            <a:alphaModFix/>
          </a:blip>
          <a:stretch>
            <a:fillRect/>
          </a:stretch>
        </p:blipFill>
        <p:spPr>
          <a:xfrm>
            <a:off x="4103100" y="2781375"/>
            <a:ext cx="4350025" cy="2111375"/>
          </a:xfrm>
          <a:prstGeom prst="rect">
            <a:avLst/>
          </a:prstGeom>
          <a:noFill/>
          <a:ln>
            <a:noFill/>
          </a:ln>
        </p:spPr>
      </p:pic>
      <p:sp>
        <p:nvSpPr>
          <p:cNvPr id="207" name="Google Shape;207;p26"/>
          <p:cNvSpPr txBox="1"/>
          <p:nvPr/>
        </p:nvSpPr>
        <p:spPr>
          <a:xfrm>
            <a:off x="0" y="0"/>
            <a:ext cx="9025200" cy="65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700">
                <a:solidFill>
                  <a:schemeClr val="dk1"/>
                </a:solidFill>
                <a:latin typeface="Times New Roman"/>
                <a:ea typeface="Times New Roman"/>
                <a:cs typeface="Times New Roman"/>
                <a:sym typeface="Times New Roman"/>
              </a:rPr>
              <a:t>Machine-learning-based approach for post event assessment of damage in a turn-of-the-century building structure</a:t>
            </a:r>
            <a:endParaRPr/>
          </a:p>
        </p:txBody>
      </p:sp>
      <p:sp>
        <p:nvSpPr>
          <p:cNvPr id="208" name="Google Shape;208;p26"/>
          <p:cNvSpPr txBox="1"/>
          <p:nvPr/>
        </p:nvSpPr>
        <p:spPr>
          <a:xfrm>
            <a:off x="4212875" y="709400"/>
            <a:ext cx="1953000" cy="158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𝜀</a:t>
            </a:r>
            <a:r>
              <a:rPr baseline="-25000" lang="en">
                <a:latin typeface="Times New Roman"/>
                <a:ea typeface="Times New Roman"/>
                <a:cs typeface="Times New Roman"/>
                <a:sym typeface="Times New Roman"/>
              </a:rPr>
              <a:t>m</a:t>
            </a:r>
            <a:r>
              <a:rPr lang="en">
                <a:latin typeface="Times New Roman"/>
                <a:ea typeface="Times New Roman"/>
                <a:cs typeface="Times New Roman"/>
                <a:sym typeface="Times New Roman"/>
              </a:rPr>
              <a:t>h</a:t>
            </a:r>
            <a:r>
              <a:rPr baseline="-25000" lang="en">
                <a:latin typeface="Times New Roman"/>
                <a:ea typeface="Times New Roman"/>
                <a:cs typeface="Times New Roman"/>
                <a:sym typeface="Times New Roman"/>
              </a:rPr>
              <a:t>m</a:t>
            </a:r>
            <a:r>
              <a:rPr lang="en">
                <a:latin typeface="Times New Roman"/>
                <a:ea typeface="Times New Roman"/>
                <a:cs typeface="Times New Roman"/>
                <a:sym typeface="Times New Roman"/>
              </a:rPr>
              <a:t>+</a:t>
            </a:r>
            <a:r>
              <a:rPr baseline="-25000" lang="en">
                <a:latin typeface="Times New Roman"/>
                <a:ea typeface="Times New Roman"/>
                <a:cs typeface="Times New Roman"/>
                <a:sym typeface="Times New Roman"/>
              </a:rPr>
              <a:t> </a:t>
            </a:r>
            <a:r>
              <a:rPr lang="en">
                <a:latin typeface="Times New Roman"/>
                <a:ea typeface="Times New Roman"/>
                <a:cs typeface="Times New Roman"/>
                <a:sym typeface="Times New Roman"/>
              </a:rPr>
              <a:t>𝜀</a:t>
            </a:r>
            <a:r>
              <a:rPr baseline="-25000" lang="en">
                <a:latin typeface="Times New Roman"/>
                <a:ea typeface="Times New Roman"/>
                <a:cs typeface="Times New Roman"/>
                <a:sym typeface="Times New Roman"/>
              </a:rPr>
              <a:t>b</a:t>
            </a:r>
            <a:r>
              <a:rPr lang="en">
                <a:latin typeface="Times New Roman"/>
                <a:ea typeface="Times New Roman"/>
                <a:cs typeface="Times New Roman"/>
                <a:sym typeface="Times New Roman"/>
              </a:rPr>
              <a:t>(h</a:t>
            </a:r>
            <a:r>
              <a:rPr baseline="-25000" lang="en">
                <a:latin typeface="Times New Roman"/>
                <a:ea typeface="Times New Roman"/>
                <a:cs typeface="Times New Roman"/>
                <a:sym typeface="Times New Roman"/>
              </a:rPr>
              <a:t>s</a:t>
            </a:r>
            <a:r>
              <a:rPr lang="en">
                <a:latin typeface="Times New Roman"/>
                <a:ea typeface="Times New Roman"/>
                <a:cs typeface="Times New Roman"/>
                <a:sym typeface="Times New Roman"/>
              </a:rPr>
              <a:t>-h</a:t>
            </a:r>
            <a:r>
              <a:rPr baseline="-25000" lang="en">
                <a:latin typeface="Times New Roman"/>
                <a:ea typeface="Times New Roman"/>
                <a:cs typeface="Times New Roman"/>
                <a:sym typeface="Times New Roman"/>
              </a:rPr>
              <a:t>m</a:t>
            </a:r>
            <a:r>
              <a:rPr lang="en">
                <a:latin typeface="Times New Roman"/>
                <a:ea typeface="Times New Roman"/>
                <a:cs typeface="Times New Roman"/>
                <a:sym typeface="Times New Roman"/>
              </a:rPr>
              <a:t>) = h</a:t>
            </a:r>
            <a:r>
              <a:rPr baseline="-25000" lang="en">
                <a:latin typeface="Times New Roman"/>
                <a:ea typeface="Times New Roman"/>
                <a:cs typeface="Times New Roman"/>
                <a:sym typeface="Times New Roman"/>
              </a:rPr>
              <a:t>s</a:t>
            </a:r>
            <a:r>
              <a:rPr lang="en">
                <a:latin typeface="Times New Roman"/>
                <a:ea typeface="Times New Roman"/>
                <a:cs typeface="Times New Roman"/>
                <a:sym typeface="Times New Roman"/>
              </a:rPr>
              <a:t>𝜀</a:t>
            </a:r>
            <a:r>
              <a:rPr baseline="-25000" lang="en">
                <a:latin typeface="Times New Roman"/>
                <a:ea typeface="Times New Roman"/>
                <a:cs typeface="Times New Roman"/>
                <a:sym typeface="Times New Roman"/>
              </a:rPr>
              <a:t>s</a:t>
            </a:r>
            <a:endParaRPr baseline="-25000">
              <a:latin typeface="Times New Roman"/>
              <a:ea typeface="Times New Roman"/>
              <a:cs typeface="Times New Roman"/>
              <a:sym typeface="Times New Roman"/>
            </a:endParaRPr>
          </a:p>
          <a:p>
            <a:pPr indent="0" lvl="0" marL="0" rtl="0" algn="l">
              <a:spcBef>
                <a:spcPts val="0"/>
              </a:spcBef>
              <a:spcAft>
                <a:spcPts val="0"/>
              </a:spcAft>
              <a:buNone/>
            </a:pPr>
            <a:r>
              <a:t/>
            </a:r>
            <a:endParaRPr>
              <a:latin typeface="Times New Roman"/>
              <a:ea typeface="Times New Roman"/>
              <a:cs typeface="Times New Roman"/>
              <a:sym typeface="Times New Roman"/>
            </a:endParaRPr>
          </a:p>
          <a:p>
            <a:pPr indent="0" lvl="0" marL="0" rtl="0" algn="l">
              <a:spcBef>
                <a:spcPts val="0"/>
              </a:spcBef>
              <a:spcAft>
                <a:spcPts val="0"/>
              </a:spcAft>
              <a:buNone/>
            </a:pPr>
            <a:r>
              <a:rPr lang="en">
                <a:latin typeface="Times New Roman"/>
                <a:ea typeface="Times New Roman"/>
                <a:cs typeface="Times New Roman"/>
                <a:sym typeface="Times New Roman"/>
              </a:rPr>
              <a:t>Where,</a:t>
            </a:r>
            <a:endParaRPr>
              <a:latin typeface="Times New Roman"/>
              <a:ea typeface="Times New Roman"/>
              <a:cs typeface="Times New Roman"/>
              <a:sym typeface="Times New Roman"/>
            </a:endParaRPr>
          </a:p>
          <a:p>
            <a:pPr indent="0" lvl="0" marL="0" rtl="0" algn="l">
              <a:spcBef>
                <a:spcPts val="0"/>
              </a:spcBef>
              <a:spcAft>
                <a:spcPts val="0"/>
              </a:spcAft>
              <a:buNone/>
            </a:pPr>
            <a:r>
              <a:rPr lang="en">
                <a:latin typeface="Times New Roman"/>
                <a:ea typeface="Times New Roman"/>
                <a:cs typeface="Times New Roman"/>
                <a:sym typeface="Times New Roman"/>
              </a:rPr>
              <a:t>𝜀</a:t>
            </a:r>
            <a:r>
              <a:rPr baseline="-25000" lang="en">
                <a:latin typeface="Times New Roman"/>
                <a:ea typeface="Times New Roman"/>
                <a:cs typeface="Times New Roman"/>
                <a:sym typeface="Times New Roman"/>
              </a:rPr>
              <a:t>m</a:t>
            </a:r>
            <a:r>
              <a:rPr lang="en">
                <a:latin typeface="Times New Roman"/>
                <a:ea typeface="Times New Roman"/>
                <a:cs typeface="Times New Roman"/>
                <a:sym typeface="Times New Roman"/>
              </a:rPr>
              <a:t>=𝜎</a:t>
            </a:r>
            <a:r>
              <a:rPr baseline="-25000" lang="en">
                <a:latin typeface="Times New Roman"/>
                <a:ea typeface="Times New Roman"/>
                <a:cs typeface="Times New Roman"/>
                <a:sym typeface="Times New Roman"/>
              </a:rPr>
              <a:t>s</a:t>
            </a:r>
            <a:r>
              <a:rPr lang="en">
                <a:latin typeface="Times New Roman"/>
                <a:ea typeface="Times New Roman"/>
                <a:cs typeface="Times New Roman"/>
                <a:sym typeface="Times New Roman"/>
              </a:rPr>
              <a:t>/E</a:t>
            </a:r>
            <a:r>
              <a:rPr baseline="-25000" lang="en">
                <a:latin typeface="Times New Roman"/>
                <a:ea typeface="Times New Roman"/>
                <a:cs typeface="Times New Roman"/>
                <a:sym typeface="Times New Roman"/>
              </a:rPr>
              <a:t>m</a:t>
            </a:r>
            <a:endParaRPr baseline="-25000">
              <a:latin typeface="Times New Roman"/>
              <a:ea typeface="Times New Roman"/>
              <a:cs typeface="Times New Roman"/>
              <a:sym typeface="Times New Roman"/>
            </a:endParaRPr>
          </a:p>
          <a:p>
            <a:pPr indent="0" lvl="0" marL="0" rtl="0" algn="l">
              <a:spcBef>
                <a:spcPts val="0"/>
              </a:spcBef>
              <a:spcAft>
                <a:spcPts val="0"/>
              </a:spcAft>
              <a:buNone/>
            </a:pPr>
            <a:r>
              <a:rPr lang="en">
                <a:latin typeface="Times New Roman"/>
                <a:ea typeface="Times New Roman"/>
                <a:cs typeface="Times New Roman"/>
                <a:sym typeface="Times New Roman"/>
              </a:rPr>
              <a:t>𝜀</a:t>
            </a:r>
            <a:r>
              <a:rPr baseline="-25000" lang="en">
                <a:latin typeface="Times New Roman"/>
                <a:ea typeface="Times New Roman"/>
                <a:cs typeface="Times New Roman"/>
                <a:sym typeface="Times New Roman"/>
              </a:rPr>
              <a:t>b </a:t>
            </a:r>
            <a:r>
              <a:rPr lang="en">
                <a:latin typeface="Times New Roman"/>
                <a:ea typeface="Times New Roman"/>
                <a:cs typeface="Times New Roman"/>
                <a:sym typeface="Times New Roman"/>
              </a:rPr>
              <a:t>=𝜎</a:t>
            </a:r>
            <a:r>
              <a:rPr baseline="-25000" lang="en">
                <a:latin typeface="Times New Roman"/>
                <a:ea typeface="Times New Roman"/>
                <a:cs typeface="Times New Roman"/>
                <a:sym typeface="Times New Roman"/>
              </a:rPr>
              <a:t>s</a:t>
            </a:r>
            <a:r>
              <a:rPr lang="en">
                <a:latin typeface="Times New Roman"/>
                <a:ea typeface="Times New Roman"/>
                <a:cs typeface="Times New Roman"/>
                <a:sym typeface="Times New Roman"/>
              </a:rPr>
              <a:t>/E</a:t>
            </a:r>
            <a:r>
              <a:rPr baseline="-25000" lang="en">
                <a:latin typeface="Times New Roman"/>
                <a:ea typeface="Times New Roman"/>
                <a:cs typeface="Times New Roman"/>
                <a:sym typeface="Times New Roman"/>
              </a:rPr>
              <a:t>b</a:t>
            </a:r>
            <a:endParaRPr>
              <a:latin typeface="Times New Roman"/>
              <a:ea typeface="Times New Roman"/>
              <a:cs typeface="Times New Roman"/>
              <a:sym typeface="Times New Roman"/>
            </a:endParaRPr>
          </a:p>
        </p:txBody>
      </p:sp>
      <p:sp>
        <p:nvSpPr>
          <p:cNvPr id="209" name="Google Shape;209;p26"/>
          <p:cNvSpPr txBox="1"/>
          <p:nvPr/>
        </p:nvSpPr>
        <p:spPr>
          <a:xfrm>
            <a:off x="4408725" y="4847250"/>
            <a:ext cx="4691100" cy="28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Times New Roman"/>
                <a:ea typeface="Times New Roman"/>
                <a:cs typeface="Times New Roman"/>
                <a:sym typeface="Times New Roman"/>
              </a:rPr>
              <a:t>Ebrahim Nazarian1 • Todd Taylor1 • Tian Weifeng1 • Farhad Ansari1 : 20 February 2018</a:t>
            </a:r>
            <a:endParaRPr sz="10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a:solidFill>
                <a:schemeClr val="lt1"/>
              </a:solidFill>
              <a:latin typeface="Roboto"/>
              <a:ea typeface="Roboto"/>
              <a:cs typeface="Roboto"/>
              <a:sym typeface="Roboto"/>
            </a:endParaRPr>
          </a:p>
          <a:p>
            <a:pPr indent="0" lvl="0" marL="0" rtl="0" algn="l">
              <a:spcBef>
                <a:spcPts val="0"/>
              </a:spcBef>
              <a:spcAft>
                <a:spcPts val="0"/>
              </a:spcAft>
              <a:buNone/>
            </a:pPr>
            <a:r>
              <a:t/>
            </a:r>
            <a:endParaRPr sz="1000">
              <a:solidFill>
                <a:srgbClr val="FFFFFF"/>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1100"/>
              <a:t>				</a:t>
            </a:r>
            <a:endParaRPr sz="1100"/>
          </a:p>
          <a:p>
            <a:pPr indent="0" lvl="0" marL="0" rtl="0" algn="l">
              <a:spcBef>
                <a:spcPts val="0"/>
              </a:spcBef>
              <a:spcAft>
                <a:spcPts val="0"/>
              </a:spcAft>
              <a:buNone/>
            </a:pPr>
            <a:r>
              <a:rPr lang="en" sz="1100"/>
              <a:t>			</a:t>
            </a:r>
            <a:endParaRPr sz="1100"/>
          </a:p>
          <a:p>
            <a:pPr indent="0" lvl="0" marL="0" rtl="0" algn="l">
              <a:spcBef>
                <a:spcPts val="0"/>
              </a:spcBef>
              <a:spcAft>
                <a:spcPts val="0"/>
              </a:spcAft>
              <a:buNone/>
            </a:pPr>
            <a:r>
              <a:rPr lang="en" sz="1100"/>
              <a:t>		</a:t>
            </a:r>
            <a:endParaRPr sz="1100"/>
          </a:p>
          <a:p>
            <a:pPr indent="0" lvl="0" marL="0" rtl="0" algn="l">
              <a:spcBef>
                <a:spcPts val="0"/>
              </a:spcBef>
              <a:spcAft>
                <a:spcPts val="0"/>
              </a:spcAft>
              <a:buNone/>
            </a:pPr>
            <a:r>
              <a:t/>
            </a:r>
            <a:endParaRPr sz="700"/>
          </a:p>
          <a:p>
            <a:pPr indent="0" lvl="0" marL="0" rtl="0" algn="l">
              <a:lnSpc>
                <a:spcPct val="115000"/>
              </a:lnSpc>
              <a:spcBef>
                <a:spcPts val="0"/>
              </a:spcBef>
              <a:spcAft>
                <a:spcPts val="0"/>
              </a:spcAft>
              <a:buNone/>
            </a:pPr>
            <a:r>
              <a:rPr lang="en" sz="1100"/>
              <a:t>				</a:t>
            </a:r>
            <a:endParaRPr sz="1100"/>
          </a:p>
          <a:p>
            <a:pPr indent="0" lvl="0" marL="0" rtl="0" algn="l">
              <a:spcBef>
                <a:spcPts val="0"/>
              </a:spcBef>
              <a:spcAft>
                <a:spcPts val="0"/>
              </a:spcAft>
              <a:buNone/>
            </a:pPr>
            <a:r>
              <a:rPr lang="en" sz="1100"/>
              <a:t>			</a:t>
            </a:r>
            <a:endParaRPr sz="1100"/>
          </a:p>
          <a:p>
            <a:pPr indent="0" lvl="0" marL="0" rtl="0" algn="l">
              <a:spcBef>
                <a:spcPts val="0"/>
              </a:spcBef>
              <a:spcAft>
                <a:spcPts val="0"/>
              </a:spcAft>
              <a:buNone/>
            </a:pPr>
            <a:r>
              <a:rPr lang="en" sz="1100"/>
              <a:t>		</a:t>
            </a:r>
            <a:endParaRPr sz="11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4"/>
                                        </p:tgtEl>
                                        <p:attrNameLst>
                                          <p:attrName>style.visibility</p:attrName>
                                        </p:attrNameLst>
                                      </p:cBhvr>
                                      <p:to>
                                        <p:strVal val="visible"/>
                                      </p:to>
                                    </p:set>
                                    <p:animEffect filter="fade" transition="in">
                                      <p:cBhvr>
                                        <p:cTn dur="1000"/>
                                        <p:tgtEl>
                                          <p:spTgt spid="20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8"/>
                                        </p:tgtEl>
                                        <p:attrNameLst>
                                          <p:attrName>style.visibility</p:attrName>
                                        </p:attrNameLst>
                                      </p:cBhvr>
                                      <p:to>
                                        <p:strVal val="visible"/>
                                      </p:to>
                                    </p:set>
                                    <p:animEffect filter="fade" transition="in">
                                      <p:cBhvr>
                                        <p:cTn dur="1000"/>
                                        <p:tgtEl>
                                          <p:spTgt spid="20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5"/>
                                        </p:tgtEl>
                                        <p:attrNameLst>
                                          <p:attrName>style.visibility</p:attrName>
                                        </p:attrNameLst>
                                      </p:cBhvr>
                                      <p:to>
                                        <p:strVal val="visible"/>
                                      </p:to>
                                    </p:set>
                                    <p:animEffect filter="fade" transition="in">
                                      <p:cBhvr>
                                        <p:cTn dur="1000"/>
                                        <p:tgtEl>
                                          <p:spTgt spid="20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6"/>
                                        </p:tgtEl>
                                        <p:attrNameLst>
                                          <p:attrName>style.visibility</p:attrName>
                                        </p:attrNameLst>
                                      </p:cBhvr>
                                      <p:to>
                                        <p:strVal val="visible"/>
                                      </p:to>
                                    </p:set>
                                    <p:animEffect filter="fade" transition="in">
                                      <p:cBhvr>
                                        <p:cTn dur="1000"/>
                                        <p:tgtEl>
                                          <p:spTgt spid="20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27"/>
          <p:cNvSpPr txBox="1"/>
          <p:nvPr>
            <p:ph idx="2" type="body"/>
          </p:nvPr>
        </p:nvSpPr>
        <p:spPr>
          <a:xfrm>
            <a:off x="4755300" y="542775"/>
            <a:ext cx="4135200" cy="4647600"/>
          </a:xfrm>
          <a:prstGeom prst="rect">
            <a:avLst/>
          </a:prstGeom>
        </p:spPr>
        <p:txBody>
          <a:bodyPr anchorCtr="0" anchor="ctr" bIns="91425" lIns="91425" spcFirstLastPara="1" rIns="91425" wrap="square" tIns="91425">
            <a:noAutofit/>
          </a:bodyPr>
          <a:lstStyle/>
          <a:p>
            <a:pPr indent="-196850" lvl="0" marL="171450" rtl="0" algn="just">
              <a:lnSpc>
                <a:spcPct val="150000"/>
              </a:lnSpc>
              <a:spcBef>
                <a:spcPts val="0"/>
              </a:spcBef>
              <a:spcAft>
                <a:spcPts val="0"/>
              </a:spcAft>
              <a:buClr>
                <a:srgbClr val="FFFFFF"/>
              </a:buClr>
              <a:buSzPts val="1300"/>
              <a:buFont typeface="Times New Roman"/>
              <a:buChar char="●"/>
            </a:pPr>
            <a:r>
              <a:rPr lang="en" sz="1300">
                <a:solidFill>
                  <a:srgbClr val="FFFFFF"/>
                </a:solidFill>
                <a:latin typeface="Times New Roman"/>
                <a:ea typeface="Times New Roman"/>
                <a:cs typeface="Times New Roman"/>
                <a:sym typeface="Times New Roman"/>
              </a:rPr>
              <a:t>T</a:t>
            </a:r>
            <a:r>
              <a:rPr lang="en" sz="1300">
                <a:solidFill>
                  <a:srgbClr val="FFFFFF"/>
                </a:solidFill>
                <a:latin typeface="Times New Roman"/>
                <a:ea typeface="Times New Roman"/>
                <a:cs typeface="Times New Roman"/>
                <a:sym typeface="Times New Roman"/>
              </a:rPr>
              <a:t>he hyperplane decision boundary for strain vector, V, can be written as </a:t>
            </a:r>
            <a:r>
              <a:rPr b="1" lang="en" sz="1300">
                <a:solidFill>
                  <a:srgbClr val="FFFFFF"/>
                </a:solidFill>
                <a:latin typeface="Times New Roman"/>
                <a:ea typeface="Times New Roman"/>
                <a:cs typeface="Times New Roman"/>
                <a:sym typeface="Times New Roman"/>
              </a:rPr>
              <a:t>f(V) = sign((W</a:t>
            </a:r>
            <a:r>
              <a:rPr b="1" baseline="30000" lang="en" sz="1300">
                <a:solidFill>
                  <a:srgbClr val="FFFFFF"/>
                </a:solidFill>
                <a:latin typeface="Times New Roman"/>
                <a:ea typeface="Times New Roman"/>
                <a:cs typeface="Times New Roman"/>
                <a:sym typeface="Times New Roman"/>
              </a:rPr>
              <a:t>T</a:t>
            </a:r>
            <a:r>
              <a:rPr b="1" lang="en" sz="1300">
                <a:solidFill>
                  <a:srgbClr val="FFFFFF"/>
                </a:solidFill>
                <a:latin typeface="Times New Roman"/>
                <a:ea typeface="Times New Roman"/>
                <a:cs typeface="Times New Roman"/>
                <a:sym typeface="Times New Roman"/>
              </a:rPr>
              <a:t>)ɸ(V) + b)</a:t>
            </a:r>
            <a:r>
              <a:rPr lang="en" sz="1300">
                <a:solidFill>
                  <a:srgbClr val="FFFFFF"/>
                </a:solidFill>
                <a:latin typeface="Times New Roman"/>
                <a:ea typeface="Times New Roman"/>
                <a:cs typeface="Times New Roman"/>
                <a:sym typeface="Times New Roman"/>
              </a:rPr>
              <a:t> where sign is the signum function, b is the bias and phi is a mapping function. We use f(V) to classify a new data point V .</a:t>
            </a:r>
            <a:endParaRPr sz="1300">
              <a:solidFill>
                <a:srgbClr val="FFFFFF"/>
              </a:solidFill>
              <a:latin typeface="Times New Roman"/>
              <a:ea typeface="Times New Roman"/>
              <a:cs typeface="Times New Roman"/>
              <a:sym typeface="Times New Roman"/>
            </a:endParaRPr>
          </a:p>
          <a:p>
            <a:pPr indent="-196850" lvl="0" marL="171450" rtl="0" algn="just">
              <a:lnSpc>
                <a:spcPct val="150000"/>
              </a:lnSpc>
              <a:spcBef>
                <a:spcPts val="0"/>
              </a:spcBef>
              <a:spcAft>
                <a:spcPts val="0"/>
              </a:spcAft>
              <a:buClr>
                <a:srgbClr val="FFFFFF"/>
              </a:buClr>
              <a:buSzPts val="1300"/>
              <a:buFont typeface="Times New Roman"/>
              <a:buChar char="●"/>
            </a:pPr>
            <a:r>
              <a:rPr lang="en" sz="1300">
                <a:solidFill>
                  <a:srgbClr val="FFFFFF"/>
                </a:solidFill>
                <a:latin typeface="Times New Roman"/>
                <a:ea typeface="Times New Roman"/>
                <a:cs typeface="Times New Roman"/>
                <a:sym typeface="Times New Roman"/>
              </a:rPr>
              <a:t>Maximal margin hyperplane between the strain vectors is obtained when  </a:t>
            </a:r>
            <a:r>
              <a:rPr b="1" lang="en" sz="1300">
                <a:solidFill>
                  <a:srgbClr val="FFFFFF"/>
                </a:solidFill>
                <a:latin typeface="Times New Roman"/>
                <a:ea typeface="Times New Roman"/>
                <a:cs typeface="Times New Roman"/>
                <a:sym typeface="Times New Roman"/>
              </a:rPr>
              <a:t>W = Σ</a:t>
            </a:r>
            <a:r>
              <a:rPr b="1" baseline="30000" lang="en" sz="1300">
                <a:solidFill>
                  <a:srgbClr val="FFFFFF"/>
                </a:solidFill>
                <a:latin typeface="Times New Roman"/>
                <a:ea typeface="Times New Roman"/>
                <a:cs typeface="Times New Roman"/>
                <a:sym typeface="Times New Roman"/>
              </a:rPr>
              <a:t>n</a:t>
            </a:r>
            <a:r>
              <a:rPr b="1" baseline="-25000" lang="en" sz="1300">
                <a:solidFill>
                  <a:srgbClr val="FFFFFF"/>
                </a:solidFill>
                <a:latin typeface="Times New Roman"/>
                <a:ea typeface="Times New Roman"/>
                <a:cs typeface="Times New Roman"/>
                <a:sym typeface="Times New Roman"/>
              </a:rPr>
              <a:t>i=1</a:t>
            </a:r>
            <a:r>
              <a:rPr b="1" lang="en" sz="1300">
                <a:solidFill>
                  <a:srgbClr val="FFFFFF"/>
                </a:solidFill>
                <a:latin typeface="Times New Roman"/>
                <a:ea typeface="Times New Roman"/>
                <a:cs typeface="Times New Roman"/>
                <a:sym typeface="Times New Roman"/>
              </a:rPr>
              <a:t>α</a:t>
            </a:r>
            <a:r>
              <a:rPr b="1" baseline="-25000" lang="en" sz="1300">
                <a:solidFill>
                  <a:srgbClr val="FFFFFF"/>
                </a:solidFill>
                <a:latin typeface="Times New Roman"/>
                <a:ea typeface="Times New Roman"/>
                <a:cs typeface="Times New Roman"/>
                <a:sym typeface="Times New Roman"/>
              </a:rPr>
              <a:t>i</a:t>
            </a:r>
            <a:r>
              <a:rPr b="1" lang="en" sz="1300">
                <a:solidFill>
                  <a:srgbClr val="FFFFFF"/>
                </a:solidFill>
                <a:latin typeface="Times New Roman"/>
                <a:ea typeface="Times New Roman"/>
                <a:cs typeface="Times New Roman"/>
                <a:sym typeface="Times New Roman"/>
              </a:rPr>
              <a:t>y</a:t>
            </a:r>
            <a:r>
              <a:rPr b="1" baseline="-25000" lang="en" sz="1300">
                <a:solidFill>
                  <a:srgbClr val="FFFFFF"/>
                </a:solidFill>
                <a:latin typeface="Times New Roman"/>
                <a:ea typeface="Times New Roman"/>
                <a:cs typeface="Times New Roman"/>
                <a:sym typeface="Times New Roman"/>
              </a:rPr>
              <a:t>i</a:t>
            </a:r>
            <a:r>
              <a:rPr b="1" lang="en" sz="1300">
                <a:solidFill>
                  <a:srgbClr val="FFFFFF"/>
                </a:solidFill>
                <a:latin typeface="Times New Roman"/>
                <a:ea typeface="Times New Roman"/>
                <a:cs typeface="Times New Roman"/>
                <a:sym typeface="Times New Roman"/>
              </a:rPr>
              <a:t>𝛗(V</a:t>
            </a:r>
            <a:r>
              <a:rPr b="1" baseline="-25000" lang="en" sz="1300">
                <a:solidFill>
                  <a:srgbClr val="FFFFFF"/>
                </a:solidFill>
                <a:latin typeface="Times New Roman"/>
                <a:ea typeface="Times New Roman"/>
                <a:cs typeface="Times New Roman"/>
                <a:sym typeface="Times New Roman"/>
              </a:rPr>
              <a:t>i</a:t>
            </a:r>
            <a:r>
              <a:rPr b="1" lang="en" sz="1300">
                <a:solidFill>
                  <a:srgbClr val="FFFFFF"/>
                </a:solidFill>
                <a:latin typeface="Times New Roman"/>
                <a:ea typeface="Times New Roman"/>
                <a:cs typeface="Times New Roman"/>
                <a:sym typeface="Times New Roman"/>
              </a:rPr>
              <a:t>)  </a:t>
            </a:r>
            <a:r>
              <a:rPr lang="en" sz="1300">
                <a:solidFill>
                  <a:srgbClr val="FFFFFF"/>
                </a:solidFill>
                <a:latin typeface="Times New Roman"/>
                <a:ea typeface="Times New Roman"/>
                <a:cs typeface="Times New Roman"/>
                <a:sym typeface="Times New Roman"/>
              </a:rPr>
              <a:t>where n is the number of the possible damage cases used in training, y is the binary output which defines the damage case that a strain vector belongs to, and alpha i are positive coefficients that maximize the following equation</a:t>
            </a:r>
            <a:endParaRPr sz="1300">
              <a:solidFill>
                <a:srgbClr val="FFFFFF"/>
              </a:solidFill>
              <a:latin typeface="Times New Roman"/>
              <a:ea typeface="Times New Roman"/>
              <a:cs typeface="Times New Roman"/>
              <a:sym typeface="Times New Roman"/>
            </a:endParaRPr>
          </a:p>
          <a:p>
            <a:pPr indent="0" lvl="0" marL="0" rtl="0" algn="just">
              <a:lnSpc>
                <a:spcPct val="150000"/>
              </a:lnSpc>
              <a:spcBef>
                <a:spcPts val="1600"/>
              </a:spcBef>
              <a:spcAft>
                <a:spcPts val="1600"/>
              </a:spcAft>
              <a:buNone/>
            </a:pPr>
            <a:r>
              <a:rPr lang="en" sz="1300">
                <a:solidFill>
                  <a:srgbClr val="FFFFFF"/>
                </a:solidFill>
                <a:latin typeface="Times New Roman"/>
                <a:ea typeface="Times New Roman"/>
                <a:cs typeface="Times New Roman"/>
                <a:sym typeface="Times New Roman"/>
              </a:rPr>
              <a:t>     </a:t>
            </a:r>
            <a:r>
              <a:rPr b="1" lang="en" sz="1300">
                <a:solidFill>
                  <a:srgbClr val="FFFFFF"/>
                </a:solidFill>
                <a:latin typeface="Times New Roman"/>
                <a:ea typeface="Times New Roman"/>
                <a:cs typeface="Times New Roman"/>
                <a:sym typeface="Times New Roman"/>
              </a:rPr>
              <a:t>𝚺</a:t>
            </a:r>
            <a:r>
              <a:rPr b="1" baseline="30000" lang="en" sz="1300">
                <a:solidFill>
                  <a:srgbClr val="FFFFFF"/>
                </a:solidFill>
                <a:latin typeface="Times New Roman"/>
                <a:ea typeface="Times New Roman"/>
                <a:cs typeface="Times New Roman"/>
                <a:sym typeface="Times New Roman"/>
              </a:rPr>
              <a:t>n</a:t>
            </a:r>
            <a:r>
              <a:rPr b="1" baseline="-25000" lang="en" sz="1300">
                <a:solidFill>
                  <a:srgbClr val="FFFFFF"/>
                </a:solidFill>
                <a:latin typeface="Times New Roman"/>
                <a:ea typeface="Times New Roman"/>
                <a:cs typeface="Times New Roman"/>
                <a:sym typeface="Times New Roman"/>
              </a:rPr>
              <a:t>i=1</a:t>
            </a:r>
            <a:r>
              <a:rPr b="1" lang="en" sz="1300">
                <a:solidFill>
                  <a:srgbClr val="FFFFFF"/>
                </a:solidFill>
                <a:latin typeface="Times New Roman"/>
                <a:ea typeface="Times New Roman"/>
                <a:cs typeface="Times New Roman"/>
                <a:sym typeface="Times New Roman"/>
              </a:rPr>
              <a:t>α</a:t>
            </a:r>
            <a:r>
              <a:rPr b="1" baseline="-25000" lang="en" sz="1300">
                <a:solidFill>
                  <a:srgbClr val="FFFFFF"/>
                </a:solidFill>
                <a:latin typeface="Times New Roman"/>
                <a:ea typeface="Times New Roman"/>
                <a:cs typeface="Times New Roman"/>
                <a:sym typeface="Times New Roman"/>
              </a:rPr>
              <a:t>i </a:t>
            </a:r>
            <a:r>
              <a:rPr b="1" lang="en" sz="1300">
                <a:solidFill>
                  <a:srgbClr val="FFFFFF"/>
                </a:solidFill>
                <a:latin typeface="Times New Roman"/>
                <a:ea typeface="Times New Roman"/>
                <a:cs typeface="Times New Roman"/>
                <a:sym typeface="Times New Roman"/>
              </a:rPr>
              <a:t>- 𝚺</a:t>
            </a:r>
            <a:r>
              <a:rPr b="1" baseline="30000" lang="en" sz="1300">
                <a:solidFill>
                  <a:srgbClr val="FFFFFF"/>
                </a:solidFill>
                <a:latin typeface="Times New Roman"/>
                <a:ea typeface="Times New Roman"/>
                <a:cs typeface="Times New Roman"/>
                <a:sym typeface="Times New Roman"/>
              </a:rPr>
              <a:t>n</a:t>
            </a:r>
            <a:r>
              <a:rPr b="1" baseline="-25000" lang="en" sz="1300">
                <a:solidFill>
                  <a:srgbClr val="FFFFFF"/>
                </a:solidFill>
                <a:latin typeface="Times New Roman"/>
                <a:ea typeface="Times New Roman"/>
                <a:cs typeface="Times New Roman"/>
                <a:sym typeface="Times New Roman"/>
              </a:rPr>
              <a:t>i,j</a:t>
            </a:r>
            <a:r>
              <a:rPr b="1" lang="en" sz="1300">
                <a:solidFill>
                  <a:srgbClr val="FFFFFF"/>
                </a:solidFill>
                <a:latin typeface="Times New Roman"/>
                <a:ea typeface="Times New Roman"/>
                <a:cs typeface="Times New Roman"/>
                <a:sym typeface="Times New Roman"/>
              </a:rPr>
              <a:t>α</a:t>
            </a:r>
            <a:r>
              <a:rPr b="1" baseline="-25000" lang="en" sz="1300">
                <a:solidFill>
                  <a:srgbClr val="FFFFFF"/>
                </a:solidFill>
                <a:latin typeface="Times New Roman"/>
                <a:ea typeface="Times New Roman"/>
                <a:cs typeface="Times New Roman"/>
                <a:sym typeface="Times New Roman"/>
              </a:rPr>
              <a:t>i</a:t>
            </a:r>
            <a:r>
              <a:rPr b="1" lang="en" sz="1300">
                <a:solidFill>
                  <a:srgbClr val="FFFFFF"/>
                </a:solidFill>
                <a:latin typeface="Times New Roman"/>
                <a:ea typeface="Times New Roman"/>
                <a:cs typeface="Times New Roman"/>
                <a:sym typeface="Times New Roman"/>
              </a:rPr>
              <a:t>α</a:t>
            </a:r>
            <a:r>
              <a:rPr b="1" baseline="-25000" lang="en" sz="1300">
                <a:solidFill>
                  <a:srgbClr val="FFFFFF"/>
                </a:solidFill>
                <a:latin typeface="Times New Roman"/>
                <a:ea typeface="Times New Roman"/>
                <a:cs typeface="Times New Roman"/>
                <a:sym typeface="Times New Roman"/>
              </a:rPr>
              <a:t>j</a:t>
            </a:r>
            <a:r>
              <a:rPr b="1" lang="en" sz="1300">
                <a:solidFill>
                  <a:srgbClr val="FFFFFF"/>
                </a:solidFill>
                <a:latin typeface="Times New Roman"/>
                <a:ea typeface="Times New Roman"/>
                <a:cs typeface="Times New Roman"/>
                <a:sym typeface="Times New Roman"/>
              </a:rPr>
              <a:t>y</a:t>
            </a:r>
            <a:r>
              <a:rPr b="1" baseline="-25000" lang="en" sz="1300">
                <a:solidFill>
                  <a:srgbClr val="FFFFFF"/>
                </a:solidFill>
                <a:latin typeface="Times New Roman"/>
                <a:ea typeface="Times New Roman"/>
                <a:cs typeface="Times New Roman"/>
                <a:sym typeface="Times New Roman"/>
              </a:rPr>
              <a:t>i</a:t>
            </a:r>
            <a:r>
              <a:rPr b="1" lang="en" sz="1300">
                <a:solidFill>
                  <a:srgbClr val="FFFFFF"/>
                </a:solidFill>
                <a:latin typeface="Times New Roman"/>
                <a:ea typeface="Times New Roman"/>
                <a:cs typeface="Times New Roman"/>
                <a:sym typeface="Times New Roman"/>
              </a:rPr>
              <a:t>y</a:t>
            </a:r>
            <a:r>
              <a:rPr b="1" baseline="-25000" lang="en" sz="1300">
                <a:solidFill>
                  <a:srgbClr val="FFFFFF"/>
                </a:solidFill>
                <a:latin typeface="Times New Roman"/>
                <a:ea typeface="Times New Roman"/>
                <a:cs typeface="Times New Roman"/>
                <a:sym typeface="Times New Roman"/>
              </a:rPr>
              <a:t>j</a:t>
            </a:r>
            <a:r>
              <a:rPr b="1" lang="en" sz="1300">
                <a:solidFill>
                  <a:srgbClr val="FFFFFF"/>
                </a:solidFill>
                <a:latin typeface="Times New Roman"/>
                <a:ea typeface="Times New Roman"/>
                <a:cs typeface="Times New Roman"/>
                <a:sym typeface="Times New Roman"/>
              </a:rPr>
              <a:t>𝛗(V</a:t>
            </a:r>
            <a:r>
              <a:rPr b="1" baseline="-25000" lang="en" sz="1300">
                <a:solidFill>
                  <a:srgbClr val="FFFFFF"/>
                </a:solidFill>
                <a:latin typeface="Times New Roman"/>
                <a:ea typeface="Times New Roman"/>
                <a:cs typeface="Times New Roman"/>
                <a:sym typeface="Times New Roman"/>
              </a:rPr>
              <a:t>i</a:t>
            </a:r>
            <a:r>
              <a:rPr b="1" lang="en" sz="1300">
                <a:solidFill>
                  <a:srgbClr val="FFFFFF"/>
                </a:solidFill>
                <a:latin typeface="Times New Roman"/>
                <a:ea typeface="Times New Roman"/>
                <a:cs typeface="Times New Roman"/>
                <a:sym typeface="Times New Roman"/>
              </a:rPr>
              <a:t>)</a:t>
            </a:r>
            <a:r>
              <a:rPr b="1" baseline="30000" lang="en" sz="1300">
                <a:solidFill>
                  <a:srgbClr val="FFFFFF"/>
                </a:solidFill>
                <a:latin typeface="Times New Roman"/>
                <a:ea typeface="Times New Roman"/>
                <a:cs typeface="Times New Roman"/>
                <a:sym typeface="Times New Roman"/>
              </a:rPr>
              <a:t>T</a:t>
            </a:r>
            <a:r>
              <a:rPr b="1" lang="en" sz="1300">
                <a:solidFill>
                  <a:srgbClr val="FFFFFF"/>
                </a:solidFill>
                <a:latin typeface="Times New Roman"/>
                <a:ea typeface="Times New Roman"/>
                <a:cs typeface="Times New Roman"/>
                <a:sym typeface="Times New Roman"/>
              </a:rPr>
              <a:t>𝛗(V</a:t>
            </a:r>
            <a:r>
              <a:rPr b="1" baseline="-25000" lang="en" sz="1300">
                <a:solidFill>
                  <a:srgbClr val="FFFFFF"/>
                </a:solidFill>
                <a:latin typeface="Times New Roman"/>
                <a:ea typeface="Times New Roman"/>
                <a:cs typeface="Times New Roman"/>
                <a:sym typeface="Times New Roman"/>
              </a:rPr>
              <a:t>j</a:t>
            </a:r>
            <a:r>
              <a:rPr b="1" lang="en" sz="1300">
                <a:solidFill>
                  <a:srgbClr val="FFFFFF"/>
                </a:solidFill>
                <a:latin typeface="Times New Roman"/>
                <a:ea typeface="Times New Roman"/>
                <a:cs typeface="Times New Roman"/>
                <a:sym typeface="Times New Roman"/>
              </a:rPr>
              <a:t>) </a:t>
            </a:r>
            <a:r>
              <a:rPr lang="en" sz="1300">
                <a:solidFill>
                  <a:srgbClr val="FFFFFF"/>
                </a:solidFill>
                <a:latin typeface="Times New Roman"/>
                <a:ea typeface="Times New Roman"/>
                <a:cs typeface="Times New Roman"/>
                <a:sym typeface="Times New Roman"/>
              </a:rPr>
              <a:t> such that  </a:t>
            </a:r>
            <a:r>
              <a:rPr b="1" lang="en" sz="1300">
                <a:solidFill>
                  <a:srgbClr val="FFFFFF"/>
                </a:solidFill>
                <a:latin typeface="Times New Roman"/>
                <a:ea typeface="Times New Roman"/>
                <a:cs typeface="Times New Roman"/>
                <a:sym typeface="Times New Roman"/>
              </a:rPr>
              <a:t> Σ</a:t>
            </a:r>
            <a:r>
              <a:rPr b="1" baseline="30000" lang="en" sz="1300">
                <a:solidFill>
                  <a:srgbClr val="FFFFFF"/>
                </a:solidFill>
                <a:latin typeface="Times New Roman"/>
                <a:ea typeface="Times New Roman"/>
                <a:cs typeface="Times New Roman"/>
                <a:sym typeface="Times New Roman"/>
              </a:rPr>
              <a:t>n</a:t>
            </a:r>
            <a:r>
              <a:rPr b="1" baseline="-25000" lang="en" sz="1300">
                <a:solidFill>
                  <a:srgbClr val="FFFFFF"/>
                </a:solidFill>
                <a:latin typeface="Times New Roman"/>
                <a:ea typeface="Times New Roman"/>
                <a:cs typeface="Times New Roman"/>
                <a:sym typeface="Times New Roman"/>
              </a:rPr>
              <a:t>i=1</a:t>
            </a:r>
            <a:r>
              <a:rPr b="1" lang="en" sz="1300">
                <a:solidFill>
                  <a:srgbClr val="FFFFFF"/>
                </a:solidFill>
                <a:latin typeface="Times New Roman"/>
                <a:ea typeface="Times New Roman"/>
                <a:cs typeface="Times New Roman"/>
                <a:sym typeface="Times New Roman"/>
              </a:rPr>
              <a:t>α</a:t>
            </a:r>
            <a:r>
              <a:rPr b="1" baseline="-25000" lang="en" sz="1300">
                <a:solidFill>
                  <a:srgbClr val="FFFFFF"/>
                </a:solidFill>
                <a:latin typeface="Times New Roman"/>
                <a:ea typeface="Times New Roman"/>
                <a:cs typeface="Times New Roman"/>
                <a:sym typeface="Times New Roman"/>
              </a:rPr>
              <a:t>i</a:t>
            </a:r>
            <a:r>
              <a:rPr b="1" lang="en" sz="1300">
                <a:solidFill>
                  <a:srgbClr val="FFFFFF"/>
                </a:solidFill>
                <a:latin typeface="Times New Roman"/>
                <a:ea typeface="Times New Roman"/>
                <a:cs typeface="Times New Roman"/>
                <a:sym typeface="Times New Roman"/>
              </a:rPr>
              <a:t> y</a:t>
            </a:r>
            <a:r>
              <a:rPr b="1" baseline="-25000" lang="en" sz="1300">
                <a:solidFill>
                  <a:srgbClr val="FFFFFF"/>
                </a:solidFill>
                <a:latin typeface="Times New Roman"/>
                <a:ea typeface="Times New Roman"/>
                <a:cs typeface="Times New Roman"/>
                <a:sym typeface="Times New Roman"/>
              </a:rPr>
              <a:t>i</a:t>
            </a:r>
            <a:r>
              <a:rPr b="1" lang="en" sz="1300">
                <a:solidFill>
                  <a:srgbClr val="FFFFFF"/>
                </a:solidFill>
                <a:latin typeface="Times New Roman"/>
                <a:ea typeface="Times New Roman"/>
                <a:cs typeface="Times New Roman"/>
                <a:sym typeface="Times New Roman"/>
              </a:rPr>
              <a:t> =0 </a:t>
            </a:r>
            <a:endParaRPr b="1" sz="1300">
              <a:solidFill>
                <a:srgbClr val="FFFFFF"/>
              </a:solidFill>
              <a:latin typeface="Times New Roman"/>
              <a:ea typeface="Times New Roman"/>
              <a:cs typeface="Times New Roman"/>
              <a:sym typeface="Times New Roman"/>
            </a:endParaRPr>
          </a:p>
        </p:txBody>
      </p:sp>
      <p:sp>
        <p:nvSpPr>
          <p:cNvPr id="215" name="Google Shape;215;p27"/>
          <p:cNvSpPr txBox="1"/>
          <p:nvPr>
            <p:ph type="title"/>
          </p:nvPr>
        </p:nvSpPr>
        <p:spPr>
          <a:xfrm>
            <a:off x="4845413" y="548100"/>
            <a:ext cx="4045200" cy="426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Times New Roman"/>
                <a:ea typeface="Times New Roman"/>
                <a:cs typeface="Times New Roman"/>
                <a:sym typeface="Times New Roman"/>
              </a:rPr>
              <a:t>Support vector machine:</a:t>
            </a:r>
            <a:endParaRPr sz="2000">
              <a:solidFill>
                <a:srgbClr val="FFFFFF"/>
              </a:solidFill>
              <a:latin typeface="Times New Roman"/>
              <a:ea typeface="Times New Roman"/>
              <a:cs typeface="Times New Roman"/>
              <a:sym typeface="Times New Roman"/>
            </a:endParaRPr>
          </a:p>
        </p:txBody>
      </p:sp>
      <p:sp>
        <p:nvSpPr>
          <p:cNvPr id="216" name="Google Shape;216;p27"/>
          <p:cNvSpPr txBox="1"/>
          <p:nvPr/>
        </p:nvSpPr>
        <p:spPr>
          <a:xfrm>
            <a:off x="0" y="0"/>
            <a:ext cx="8649600" cy="62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700">
                <a:solidFill>
                  <a:schemeClr val="dk1"/>
                </a:solidFill>
                <a:latin typeface="Times New Roman"/>
                <a:ea typeface="Times New Roman"/>
                <a:cs typeface="Times New Roman"/>
                <a:sym typeface="Times New Roman"/>
              </a:rPr>
              <a:t>Machine-learning-based approach for post event as</a:t>
            </a:r>
            <a:r>
              <a:rPr lang="en" sz="1700">
                <a:solidFill>
                  <a:srgbClr val="F3F3F3"/>
                </a:solidFill>
                <a:latin typeface="Times New Roman"/>
                <a:ea typeface="Times New Roman"/>
                <a:cs typeface="Times New Roman"/>
                <a:sym typeface="Times New Roman"/>
              </a:rPr>
              <a:t>s</a:t>
            </a:r>
            <a:r>
              <a:rPr lang="en" sz="1700">
                <a:solidFill>
                  <a:schemeClr val="lt1"/>
                </a:solidFill>
                <a:latin typeface="Times New Roman"/>
                <a:ea typeface="Times New Roman"/>
                <a:cs typeface="Times New Roman"/>
                <a:sym typeface="Times New Roman"/>
              </a:rPr>
              <a:t>essment of damage in a turn-of-the-century </a:t>
            </a:r>
            <a:r>
              <a:rPr lang="en" sz="1700">
                <a:solidFill>
                  <a:schemeClr val="dk1"/>
                </a:solidFill>
                <a:latin typeface="Times New Roman"/>
                <a:ea typeface="Times New Roman"/>
                <a:cs typeface="Times New Roman"/>
                <a:sym typeface="Times New Roman"/>
              </a:rPr>
              <a:t>building structure</a:t>
            </a:r>
            <a:endParaRPr/>
          </a:p>
        </p:txBody>
      </p:sp>
      <p:pic>
        <p:nvPicPr>
          <p:cNvPr id="217" name="Google Shape;217;p27"/>
          <p:cNvPicPr preferRelativeResize="0"/>
          <p:nvPr/>
        </p:nvPicPr>
        <p:blipFill rotWithShape="1">
          <a:blip r:embed="rId3">
            <a:alphaModFix/>
          </a:blip>
          <a:srcRect b="0" l="0" r="0" t="0"/>
          <a:stretch/>
        </p:blipFill>
        <p:spPr>
          <a:xfrm>
            <a:off x="476413" y="787850"/>
            <a:ext cx="3699450" cy="2601550"/>
          </a:xfrm>
          <a:prstGeom prst="rect">
            <a:avLst/>
          </a:prstGeom>
          <a:noFill/>
          <a:ln>
            <a:noFill/>
          </a:ln>
        </p:spPr>
      </p:pic>
      <p:sp>
        <p:nvSpPr>
          <p:cNvPr id="218" name="Google Shape;218;p27"/>
          <p:cNvSpPr/>
          <p:nvPr/>
        </p:nvSpPr>
        <p:spPr>
          <a:xfrm>
            <a:off x="4194250" y="1823700"/>
            <a:ext cx="102900" cy="286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9" name="Google Shape;219;p27"/>
          <p:cNvPicPr preferRelativeResize="0"/>
          <p:nvPr/>
        </p:nvPicPr>
        <p:blipFill>
          <a:blip r:embed="rId4">
            <a:alphaModFix/>
          </a:blip>
          <a:stretch>
            <a:fillRect/>
          </a:stretch>
        </p:blipFill>
        <p:spPr>
          <a:xfrm>
            <a:off x="1294888" y="3488325"/>
            <a:ext cx="2062524" cy="1655176"/>
          </a:xfrm>
          <a:prstGeom prst="rect">
            <a:avLst/>
          </a:prstGeom>
          <a:noFill/>
          <a:ln>
            <a:noFill/>
          </a:ln>
        </p:spPr>
      </p:pic>
      <p:sp>
        <p:nvSpPr>
          <p:cNvPr id="220" name="Google Shape;220;p27"/>
          <p:cNvSpPr txBox="1"/>
          <p:nvPr/>
        </p:nvSpPr>
        <p:spPr>
          <a:xfrm>
            <a:off x="4408725" y="4847250"/>
            <a:ext cx="4691100" cy="28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Times New Roman"/>
                <a:ea typeface="Times New Roman"/>
                <a:cs typeface="Times New Roman"/>
                <a:sym typeface="Times New Roman"/>
              </a:rPr>
              <a:t>E</a:t>
            </a:r>
            <a:r>
              <a:rPr lang="en" sz="1000">
                <a:solidFill>
                  <a:srgbClr val="FFFFFF"/>
                </a:solidFill>
                <a:latin typeface="Times New Roman"/>
                <a:ea typeface="Times New Roman"/>
                <a:cs typeface="Times New Roman"/>
                <a:sym typeface="Times New Roman"/>
              </a:rPr>
              <a:t>brahim Nazarian1 • Todd Taylor1 • Tian Weifeng1 • Farhad Ansari1 : 20 February 2018</a:t>
            </a:r>
            <a:endParaRPr sz="1000">
              <a:solidFill>
                <a:srgbClr val="FFFFFF"/>
              </a:solidFill>
              <a:latin typeface="Times New Roman"/>
              <a:ea typeface="Times New Roman"/>
              <a:cs typeface="Times New Roman"/>
              <a:sym typeface="Times New Roman"/>
            </a:endParaRPr>
          </a:p>
          <a:p>
            <a:pPr indent="0" lvl="0" marL="0" rtl="0" algn="l">
              <a:spcBef>
                <a:spcPts val="0"/>
              </a:spcBef>
              <a:spcAft>
                <a:spcPts val="0"/>
              </a:spcAft>
              <a:buNone/>
            </a:pPr>
            <a:r>
              <a:t/>
            </a:r>
            <a:endParaRPr>
              <a:solidFill>
                <a:srgbClr val="FFFFFF"/>
              </a:solidFill>
              <a:latin typeface="Roboto"/>
              <a:ea typeface="Roboto"/>
              <a:cs typeface="Roboto"/>
              <a:sym typeface="Roboto"/>
            </a:endParaRPr>
          </a:p>
          <a:p>
            <a:pPr indent="0" lvl="0" marL="0" rtl="0" algn="l">
              <a:spcBef>
                <a:spcPts val="0"/>
              </a:spcBef>
              <a:spcAft>
                <a:spcPts val="0"/>
              </a:spcAft>
              <a:buNone/>
            </a:pPr>
            <a:r>
              <a:t/>
            </a:r>
            <a:endParaRPr sz="1000">
              <a:solidFill>
                <a:srgbClr val="FFFFFF"/>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1100"/>
              <a:t>				</a:t>
            </a:r>
            <a:endParaRPr sz="1100"/>
          </a:p>
          <a:p>
            <a:pPr indent="0" lvl="0" marL="0" rtl="0" algn="l">
              <a:spcBef>
                <a:spcPts val="0"/>
              </a:spcBef>
              <a:spcAft>
                <a:spcPts val="0"/>
              </a:spcAft>
              <a:buNone/>
            </a:pPr>
            <a:r>
              <a:rPr lang="en" sz="1100"/>
              <a:t>			</a:t>
            </a:r>
            <a:endParaRPr sz="1100"/>
          </a:p>
          <a:p>
            <a:pPr indent="0" lvl="0" marL="0" rtl="0" algn="l">
              <a:spcBef>
                <a:spcPts val="0"/>
              </a:spcBef>
              <a:spcAft>
                <a:spcPts val="0"/>
              </a:spcAft>
              <a:buNone/>
            </a:pPr>
            <a:r>
              <a:rPr lang="en" sz="1100"/>
              <a:t>		</a:t>
            </a:r>
            <a:endParaRPr sz="1100"/>
          </a:p>
          <a:p>
            <a:pPr indent="0" lvl="0" marL="0" rtl="0" algn="l">
              <a:spcBef>
                <a:spcPts val="0"/>
              </a:spcBef>
              <a:spcAft>
                <a:spcPts val="0"/>
              </a:spcAft>
              <a:buNone/>
            </a:pPr>
            <a:r>
              <a:t/>
            </a:r>
            <a:endParaRPr sz="700"/>
          </a:p>
          <a:p>
            <a:pPr indent="0" lvl="0" marL="0" rtl="0" algn="l">
              <a:lnSpc>
                <a:spcPct val="115000"/>
              </a:lnSpc>
              <a:spcBef>
                <a:spcPts val="0"/>
              </a:spcBef>
              <a:spcAft>
                <a:spcPts val="0"/>
              </a:spcAft>
              <a:buNone/>
            </a:pPr>
            <a:r>
              <a:rPr lang="en" sz="1100"/>
              <a:t>				</a:t>
            </a:r>
            <a:endParaRPr sz="1100"/>
          </a:p>
          <a:p>
            <a:pPr indent="0" lvl="0" marL="0" rtl="0" algn="l">
              <a:spcBef>
                <a:spcPts val="0"/>
              </a:spcBef>
              <a:spcAft>
                <a:spcPts val="0"/>
              </a:spcAft>
              <a:buNone/>
            </a:pPr>
            <a:r>
              <a:rPr lang="en" sz="1100"/>
              <a:t>			</a:t>
            </a:r>
            <a:endParaRPr sz="1100"/>
          </a:p>
          <a:p>
            <a:pPr indent="0" lvl="0" marL="0" rtl="0" algn="l">
              <a:spcBef>
                <a:spcPts val="0"/>
              </a:spcBef>
              <a:spcAft>
                <a:spcPts val="0"/>
              </a:spcAft>
              <a:buNone/>
            </a:pPr>
            <a:r>
              <a:rPr lang="en" sz="1100"/>
              <a:t>		</a:t>
            </a:r>
            <a:endParaRPr sz="11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4"/>
                                        </p:tgtEl>
                                        <p:attrNameLst>
                                          <p:attrName>style.visibility</p:attrName>
                                        </p:attrNameLst>
                                      </p:cBhvr>
                                      <p:to>
                                        <p:strVal val="visible"/>
                                      </p:to>
                                    </p:set>
                                    <p:animEffect filter="fade" transition="in">
                                      <p:cBhvr>
                                        <p:cTn dur="1000"/>
                                        <p:tgtEl>
                                          <p:spTgt spid="21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7"/>
                                        </p:tgtEl>
                                        <p:attrNameLst>
                                          <p:attrName>style.visibility</p:attrName>
                                        </p:attrNameLst>
                                      </p:cBhvr>
                                      <p:to>
                                        <p:strVal val="visible"/>
                                      </p:to>
                                    </p:set>
                                    <p:animEffect filter="fade" transition="in">
                                      <p:cBhvr>
                                        <p:cTn dur="1000"/>
                                        <p:tgtEl>
                                          <p:spTgt spid="217"/>
                                        </p:tgtEl>
                                      </p:cBhvr>
                                    </p:animEffect>
                                  </p:childTnLst>
                                </p:cTn>
                              </p:par>
                              <p:par>
                                <p:cTn fill="hold" nodeType="withEffect" presetClass="entr" presetID="10" presetSubtype="0">
                                  <p:stCondLst>
                                    <p:cond delay="0"/>
                                  </p:stCondLst>
                                  <p:childTnLst>
                                    <p:set>
                                      <p:cBhvr>
                                        <p:cTn dur="1" fill="hold">
                                          <p:stCondLst>
                                            <p:cond delay="0"/>
                                          </p:stCondLst>
                                        </p:cTn>
                                        <p:tgtEl>
                                          <p:spTgt spid="219"/>
                                        </p:tgtEl>
                                        <p:attrNameLst>
                                          <p:attrName>style.visibility</p:attrName>
                                        </p:attrNameLst>
                                      </p:cBhvr>
                                      <p:to>
                                        <p:strVal val="visible"/>
                                      </p:to>
                                    </p:set>
                                    <p:animEffect filter="fade" transition="in">
                                      <p:cBhvr>
                                        <p:cTn dur="1000"/>
                                        <p:tgtEl>
                                          <p:spTgt spid="21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28"/>
          <p:cNvSpPr txBox="1"/>
          <p:nvPr>
            <p:ph type="title"/>
          </p:nvPr>
        </p:nvSpPr>
        <p:spPr>
          <a:xfrm>
            <a:off x="265500" y="884100"/>
            <a:ext cx="4045200" cy="347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000">
                <a:latin typeface="Times New Roman"/>
                <a:ea typeface="Times New Roman"/>
                <a:cs typeface="Times New Roman"/>
                <a:sym typeface="Times New Roman"/>
              </a:rPr>
              <a:t>Neural Networks</a:t>
            </a:r>
            <a:endParaRPr sz="2000">
              <a:latin typeface="Times New Roman"/>
              <a:ea typeface="Times New Roman"/>
              <a:cs typeface="Times New Roman"/>
              <a:sym typeface="Times New Roman"/>
            </a:endParaRPr>
          </a:p>
        </p:txBody>
      </p:sp>
      <p:sp>
        <p:nvSpPr>
          <p:cNvPr id="226" name="Google Shape;226;p28"/>
          <p:cNvSpPr txBox="1"/>
          <p:nvPr>
            <p:ph idx="1" type="subTitle"/>
          </p:nvPr>
        </p:nvSpPr>
        <p:spPr>
          <a:xfrm>
            <a:off x="381975" y="1112050"/>
            <a:ext cx="3819900" cy="3445500"/>
          </a:xfrm>
          <a:prstGeom prst="rect">
            <a:avLst/>
          </a:prstGeom>
        </p:spPr>
        <p:txBody>
          <a:bodyPr anchorCtr="0" anchor="t" bIns="91425" lIns="91425" spcFirstLastPara="1" rIns="91425" wrap="square" tIns="91425">
            <a:noAutofit/>
          </a:bodyPr>
          <a:lstStyle/>
          <a:p>
            <a:pPr indent="-196850" lvl="0" marL="0" rtl="0" algn="just">
              <a:lnSpc>
                <a:spcPct val="150000"/>
              </a:lnSpc>
              <a:spcBef>
                <a:spcPts val="0"/>
              </a:spcBef>
              <a:spcAft>
                <a:spcPts val="0"/>
              </a:spcAft>
              <a:buClr>
                <a:srgbClr val="000000"/>
              </a:buClr>
              <a:buSzPts val="1300"/>
              <a:buFont typeface="Times New Roman"/>
              <a:buChar char="●"/>
            </a:pPr>
            <a:r>
              <a:rPr lang="en" sz="1300">
                <a:solidFill>
                  <a:srgbClr val="000000"/>
                </a:solidFill>
                <a:latin typeface="Times New Roman"/>
                <a:ea typeface="Times New Roman"/>
                <a:cs typeface="Times New Roman"/>
                <a:sym typeface="Times New Roman"/>
              </a:rPr>
              <a:t>Neural network that we are using is multi-layer feed-forward network. This network consists of input layer, hidden layer(s) and output layer.</a:t>
            </a:r>
            <a:endParaRPr sz="1300">
              <a:solidFill>
                <a:srgbClr val="000000"/>
              </a:solidFill>
              <a:latin typeface="Times New Roman"/>
              <a:ea typeface="Times New Roman"/>
              <a:cs typeface="Times New Roman"/>
              <a:sym typeface="Times New Roman"/>
            </a:endParaRPr>
          </a:p>
          <a:p>
            <a:pPr indent="-196850" lvl="0" marL="0" rtl="0" algn="just">
              <a:lnSpc>
                <a:spcPct val="150000"/>
              </a:lnSpc>
              <a:spcBef>
                <a:spcPts val="0"/>
              </a:spcBef>
              <a:spcAft>
                <a:spcPts val="0"/>
              </a:spcAft>
              <a:buClr>
                <a:srgbClr val="000000"/>
              </a:buClr>
              <a:buSzPts val="1300"/>
              <a:buFont typeface="Times New Roman"/>
              <a:buChar char="●"/>
            </a:pPr>
            <a:r>
              <a:rPr lang="en" sz="1300">
                <a:solidFill>
                  <a:srgbClr val="000000"/>
                </a:solidFill>
                <a:latin typeface="Times New Roman"/>
                <a:ea typeface="Times New Roman"/>
                <a:cs typeface="Times New Roman"/>
                <a:sym typeface="Times New Roman"/>
              </a:rPr>
              <a:t>Input layer pertains to strain vector, V, output layer pertains to damage case number and about 100 nodes were used in hidden layer.</a:t>
            </a:r>
            <a:r>
              <a:rPr b="1" lang="en" sz="1300">
                <a:solidFill>
                  <a:srgbClr val="000000"/>
                </a:solidFill>
                <a:latin typeface="Times New Roman"/>
                <a:ea typeface="Times New Roman"/>
                <a:cs typeface="Times New Roman"/>
                <a:sym typeface="Times New Roman"/>
              </a:rPr>
              <a:t> f1</a:t>
            </a:r>
            <a:r>
              <a:rPr lang="en" sz="1300">
                <a:solidFill>
                  <a:srgbClr val="000000"/>
                </a:solidFill>
                <a:latin typeface="Times New Roman"/>
                <a:ea typeface="Times New Roman"/>
                <a:cs typeface="Times New Roman"/>
                <a:sym typeface="Times New Roman"/>
              </a:rPr>
              <a:t> is the</a:t>
            </a:r>
            <a:r>
              <a:rPr b="1" lang="en" sz="1300">
                <a:solidFill>
                  <a:srgbClr val="000000"/>
                </a:solidFill>
                <a:latin typeface="Times New Roman"/>
                <a:ea typeface="Times New Roman"/>
                <a:cs typeface="Times New Roman"/>
                <a:sym typeface="Times New Roman"/>
              </a:rPr>
              <a:t> hyperbolic tangent function </a:t>
            </a:r>
            <a:r>
              <a:rPr lang="en" sz="1300">
                <a:solidFill>
                  <a:srgbClr val="000000"/>
                </a:solidFill>
                <a:latin typeface="Times New Roman"/>
                <a:ea typeface="Times New Roman"/>
                <a:cs typeface="Times New Roman"/>
                <a:sym typeface="Times New Roman"/>
              </a:rPr>
              <a:t>and</a:t>
            </a:r>
            <a:r>
              <a:rPr b="1" lang="en" sz="1300">
                <a:solidFill>
                  <a:srgbClr val="000000"/>
                </a:solidFill>
                <a:latin typeface="Times New Roman"/>
                <a:ea typeface="Times New Roman"/>
                <a:cs typeface="Times New Roman"/>
                <a:sym typeface="Times New Roman"/>
              </a:rPr>
              <a:t> f2 </a:t>
            </a:r>
            <a:r>
              <a:rPr lang="en" sz="1300">
                <a:solidFill>
                  <a:srgbClr val="000000"/>
                </a:solidFill>
                <a:latin typeface="Times New Roman"/>
                <a:ea typeface="Times New Roman"/>
                <a:cs typeface="Times New Roman"/>
                <a:sym typeface="Times New Roman"/>
              </a:rPr>
              <a:t>is a</a:t>
            </a:r>
            <a:r>
              <a:rPr b="1" lang="en" sz="1300">
                <a:solidFill>
                  <a:srgbClr val="000000"/>
                </a:solidFill>
                <a:latin typeface="Times New Roman"/>
                <a:ea typeface="Times New Roman"/>
                <a:cs typeface="Times New Roman"/>
                <a:sym typeface="Times New Roman"/>
              </a:rPr>
              <a:t> linear activation function</a:t>
            </a:r>
            <a:r>
              <a:rPr lang="en" sz="1300">
                <a:solidFill>
                  <a:srgbClr val="000000"/>
                </a:solidFill>
                <a:latin typeface="Times New Roman"/>
                <a:ea typeface="Times New Roman"/>
                <a:cs typeface="Times New Roman"/>
                <a:sym typeface="Times New Roman"/>
              </a:rPr>
              <a:t>.</a:t>
            </a:r>
            <a:endParaRPr sz="1300">
              <a:solidFill>
                <a:srgbClr val="000000"/>
              </a:solidFill>
              <a:latin typeface="Times New Roman"/>
              <a:ea typeface="Times New Roman"/>
              <a:cs typeface="Times New Roman"/>
              <a:sym typeface="Times New Roman"/>
            </a:endParaRPr>
          </a:p>
          <a:p>
            <a:pPr indent="-196850" lvl="0" marL="0" rtl="0" algn="just">
              <a:lnSpc>
                <a:spcPct val="150000"/>
              </a:lnSpc>
              <a:spcBef>
                <a:spcPts val="0"/>
              </a:spcBef>
              <a:spcAft>
                <a:spcPts val="0"/>
              </a:spcAft>
              <a:buClr>
                <a:srgbClr val="000000"/>
              </a:buClr>
              <a:buSzPts val="1300"/>
              <a:buFont typeface="Times New Roman"/>
              <a:buChar char="●"/>
            </a:pPr>
            <a:r>
              <a:rPr lang="en" sz="1300">
                <a:solidFill>
                  <a:srgbClr val="000000"/>
                </a:solidFill>
                <a:latin typeface="Times New Roman"/>
                <a:ea typeface="Times New Roman"/>
                <a:cs typeface="Times New Roman"/>
                <a:sym typeface="Times New Roman"/>
              </a:rPr>
              <a:t>The intensity of damage was computed with relative errors, NN provided the best results and SVM yielded larger errors. SVM predicted the structural damage with a maximum relative error of 11%.</a:t>
            </a:r>
            <a:endParaRPr sz="1300">
              <a:solidFill>
                <a:srgbClr val="000000"/>
              </a:solidFill>
              <a:latin typeface="Times New Roman"/>
              <a:ea typeface="Times New Roman"/>
              <a:cs typeface="Times New Roman"/>
              <a:sym typeface="Times New Roman"/>
            </a:endParaRPr>
          </a:p>
        </p:txBody>
      </p:sp>
      <p:pic>
        <p:nvPicPr>
          <p:cNvPr id="227" name="Google Shape;227;p28"/>
          <p:cNvPicPr preferRelativeResize="0"/>
          <p:nvPr/>
        </p:nvPicPr>
        <p:blipFill>
          <a:blip r:embed="rId3">
            <a:alphaModFix/>
          </a:blip>
          <a:stretch>
            <a:fillRect/>
          </a:stretch>
        </p:blipFill>
        <p:spPr>
          <a:xfrm>
            <a:off x="4953500" y="624225"/>
            <a:ext cx="3819900" cy="2311875"/>
          </a:xfrm>
          <a:prstGeom prst="rect">
            <a:avLst/>
          </a:prstGeom>
          <a:noFill/>
          <a:ln>
            <a:noFill/>
          </a:ln>
        </p:spPr>
      </p:pic>
      <p:sp>
        <p:nvSpPr>
          <p:cNvPr id="228" name="Google Shape;228;p28"/>
          <p:cNvSpPr txBox="1"/>
          <p:nvPr/>
        </p:nvSpPr>
        <p:spPr>
          <a:xfrm>
            <a:off x="0" y="0"/>
            <a:ext cx="8774700" cy="6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700">
                <a:solidFill>
                  <a:schemeClr val="dk1"/>
                </a:solidFill>
                <a:latin typeface="Times New Roman"/>
                <a:ea typeface="Times New Roman"/>
                <a:cs typeface="Times New Roman"/>
                <a:sym typeface="Times New Roman"/>
              </a:rPr>
              <a:t>Machine-learning-based approach for post event as</a:t>
            </a:r>
            <a:r>
              <a:rPr lang="en" sz="1700">
                <a:solidFill>
                  <a:srgbClr val="FFFFFF"/>
                </a:solidFill>
                <a:latin typeface="Times New Roman"/>
                <a:ea typeface="Times New Roman"/>
                <a:cs typeface="Times New Roman"/>
                <a:sym typeface="Times New Roman"/>
              </a:rPr>
              <a:t>s</a:t>
            </a:r>
            <a:r>
              <a:rPr lang="en" sz="1700">
                <a:solidFill>
                  <a:schemeClr val="lt1"/>
                </a:solidFill>
                <a:latin typeface="Times New Roman"/>
                <a:ea typeface="Times New Roman"/>
                <a:cs typeface="Times New Roman"/>
                <a:sym typeface="Times New Roman"/>
              </a:rPr>
              <a:t>essment of damage in a turn-of-the-century </a:t>
            </a:r>
            <a:r>
              <a:rPr lang="en" sz="1700">
                <a:solidFill>
                  <a:schemeClr val="dk1"/>
                </a:solidFill>
                <a:latin typeface="Times New Roman"/>
                <a:ea typeface="Times New Roman"/>
                <a:cs typeface="Times New Roman"/>
                <a:sym typeface="Times New Roman"/>
              </a:rPr>
              <a:t>building structure</a:t>
            </a:r>
            <a:endParaRPr/>
          </a:p>
        </p:txBody>
      </p:sp>
      <p:pic>
        <p:nvPicPr>
          <p:cNvPr id="229" name="Google Shape;229;p28"/>
          <p:cNvPicPr preferRelativeResize="0"/>
          <p:nvPr/>
        </p:nvPicPr>
        <p:blipFill>
          <a:blip r:embed="rId4">
            <a:alphaModFix/>
          </a:blip>
          <a:stretch>
            <a:fillRect/>
          </a:stretch>
        </p:blipFill>
        <p:spPr>
          <a:xfrm>
            <a:off x="4953500" y="3088500"/>
            <a:ext cx="1884050" cy="1574575"/>
          </a:xfrm>
          <a:prstGeom prst="rect">
            <a:avLst/>
          </a:prstGeom>
          <a:noFill/>
          <a:ln>
            <a:noFill/>
          </a:ln>
        </p:spPr>
      </p:pic>
      <p:pic>
        <p:nvPicPr>
          <p:cNvPr id="230" name="Google Shape;230;p28"/>
          <p:cNvPicPr preferRelativeResize="0"/>
          <p:nvPr/>
        </p:nvPicPr>
        <p:blipFill>
          <a:blip r:embed="rId5">
            <a:alphaModFix/>
          </a:blip>
          <a:stretch>
            <a:fillRect/>
          </a:stretch>
        </p:blipFill>
        <p:spPr>
          <a:xfrm>
            <a:off x="7006883" y="3088500"/>
            <a:ext cx="1778718" cy="1600850"/>
          </a:xfrm>
          <a:prstGeom prst="rect">
            <a:avLst/>
          </a:prstGeom>
          <a:noFill/>
          <a:ln>
            <a:noFill/>
          </a:ln>
        </p:spPr>
      </p:pic>
      <p:sp>
        <p:nvSpPr>
          <p:cNvPr id="231" name="Google Shape;231;p28"/>
          <p:cNvSpPr txBox="1"/>
          <p:nvPr/>
        </p:nvSpPr>
        <p:spPr>
          <a:xfrm>
            <a:off x="4408725" y="4847250"/>
            <a:ext cx="4691100" cy="28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Times New Roman"/>
                <a:ea typeface="Times New Roman"/>
                <a:cs typeface="Times New Roman"/>
                <a:sym typeface="Times New Roman"/>
              </a:rPr>
              <a:t>E</a:t>
            </a:r>
            <a:r>
              <a:rPr lang="en" sz="1000">
                <a:solidFill>
                  <a:schemeClr val="lt1"/>
                </a:solidFill>
                <a:latin typeface="Times New Roman"/>
                <a:ea typeface="Times New Roman"/>
                <a:cs typeface="Times New Roman"/>
                <a:sym typeface="Times New Roman"/>
              </a:rPr>
              <a:t>brahim Nazarian1 • Todd Taylor1 • Tian Weifeng1 • Farhad Ansari1 : 20 February 2018</a:t>
            </a:r>
            <a:endParaRPr sz="10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t/>
            </a:r>
            <a:endParaRPr>
              <a:solidFill>
                <a:schemeClr val="lt1"/>
              </a:solidFill>
              <a:latin typeface="Roboto"/>
              <a:ea typeface="Roboto"/>
              <a:cs typeface="Roboto"/>
              <a:sym typeface="Roboto"/>
            </a:endParaRPr>
          </a:p>
          <a:p>
            <a:pPr indent="0" lvl="0" marL="0" rtl="0" algn="l">
              <a:spcBef>
                <a:spcPts val="0"/>
              </a:spcBef>
              <a:spcAft>
                <a:spcPts val="0"/>
              </a:spcAft>
              <a:buNone/>
            </a:pPr>
            <a:r>
              <a:t/>
            </a:r>
            <a:endParaRPr sz="1000">
              <a:solidFill>
                <a:srgbClr val="FFFFFF"/>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1100"/>
              <a:t>				</a:t>
            </a:r>
            <a:endParaRPr sz="1100"/>
          </a:p>
          <a:p>
            <a:pPr indent="0" lvl="0" marL="0" rtl="0" algn="l">
              <a:spcBef>
                <a:spcPts val="0"/>
              </a:spcBef>
              <a:spcAft>
                <a:spcPts val="0"/>
              </a:spcAft>
              <a:buNone/>
            </a:pPr>
            <a:r>
              <a:rPr lang="en" sz="1100"/>
              <a:t>			</a:t>
            </a:r>
            <a:endParaRPr sz="1100"/>
          </a:p>
          <a:p>
            <a:pPr indent="0" lvl="0" marL="0" rtl="0" algn="l">
              <a:spcBef>
                <a:spcPts val="0"/>
              </a:spcBef>
              <a:spcAft>
                <a:spcPts val="0"/>
              </a:spcAft>
              <a:buNone/>
            </a:pPr>
            <a:r>
              <a:rPr lang="en" sz="1100"/>
              <a:t>		</a:t>
            </a:r>
            <a:endParaRPr sz="1100"/>
          </a:p>
          <a:p>
            <a:pPr indent="0" lvl="0" marL="0" rtl="0" algn="l">
              <a:spcBef>
                <a:spcPts val="0"/>
              </a:spcBef>
              <a:spcAft>
                <a:spcPts val="0"/>
              </a:spcAft>
              <a:buNone/>
            </a:pPr>
            <a:r>
              <a:t/>
            </a:r>
            <a:endParaRPr sz="700"/>
          </a:p>
          <a:p>
            <a:pPr indent="0" lvl="0" marL="0" rtl="0" algn="l">
              <a:lnSpc>
                <a:spcPct val="115000"/>
              </a:lnSpc>
              <a:spcBef>
                <a:spcPts val="0"/>
              </a:spcBef>
              <a:spcAft>
                <a:spcPts val="0"/>
              </a:spcAft>
              <a:buNone/>
            </a:pPr>
            <a:r>
              <a:rPr lang="en" sz="1100"/>
              <a:t>				</a:t>
            </a:r>
            <a:endParaRPr sz="1100"/>
          </a:p>
          <a:p>
            <a:pPr indent="0" lvl="0" marL="0" rtl="0" algn="l">
              <a:spcBef>
                <a:spcPts val="0"/>
              </a:spcBef>
              <a:spcAft>
                <a:spcPts val="0"/>
              </a:spcAft>
              <a:buNone/>
            </a:pPr>
            <a:r>
              <a:rPr lang="en" sz="1100"/>
              <a:t>			</a:t>
            </a:r>
            <a:endParaRPr sz="1100"/>
          </a:p>
          <a:p>
            <a:pPr indent="0" lvl="0" marL="0" rtl="0" algn="l">
              <a:spcBef>
                <a:spcPts val="0"/>
              </a:spcBef>
              <a:spcAft>
                <a:spcPts val="0"/>
              </a:spcAft>
              <a:buNone/>
            </a:pPr>
            <a:r>
              <a:rPr lang="en" sz="1100"/>
              <a:t>		</a:t>
            </a:r>
            <a:endParaRPr sz="11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6"/>
                                        </p:tgtEl>
                                        <p:attrNameLst>
                                          <p:attrName>style.visibility</p:attrName>
                                        </p:attrNameLst>
                                      </p:cBhvr>
                                      <p:to>
                                        <p:strVal val="visible"/>
                                      </p:to>
                                    </p:set>
                                    <p:animEffect filter="fade" transition="in">
                                      <p:cBhvr>
                                        <p:cTn dur="1000"/>
                                        <p:tgtEl>
                                          <p:spTgt spid="22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7"/>
                                        </p:tgtEl>
                                        <p:attrNameLst>
                                          <p:attrName>style.visibility</p:attrName>
                                        </p:attrNameLst>
                                      </p:cBhvr>
                                      <p:to>
                                        <p:strVal val="visible"/>
                                      </p:to>
                                    </p:set>
                                    <p:animEffect filter="fade" transition="in">
                                      <p:cBhvr>
                                        <p:cTn dur="1000"/>
                                        <p:tgtEl>
                                          <p:spTgt spid="22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9"/>
                                        </p:tgtEl>
                                        <p:attrNameLst>
                                          <p:attrName>style.visibility</p:attrName>
                                        </p:attrNameLst>
                                      </p:cBhvr>
                                      <p:to>
                                        <p:strVal val="visible"/>
                                      </p:to>
                                    </p:set>
                                    <p:animEffect filter="fade" transition="in">
                                      <p:cBhvr>
                                        <p:cTn dur="1000"/>
                                        <p:tgtEl>
                                          <p:spTgt spid="229"/>
                                        </p:tgtEl>
                                      </p:cBhvr>
                                    </p:animEffect>
                                  </p:childTnLst>
                                </p:cTn>
                              </p:par>
                              <p:par>
                                <p:cTn fill="hold" nodeType="withEffect" presetClass="entr" presetID="10" presetSubtype="0">
                                  <p:stCondLst>
                                    <p:cond delay="0"/>
                                  </p:stCondLst>
                                  <p:childTnLst>
                                    <p:set>
                                      <p:cBhvr>
                                        <p:cTn dur="1" fill="hold">
                                          <p:stCondLst>
                                            <p:cond delay="0"/>
                                          </p:stCondLst>
                                        </p:cTn>
                                        <p:tgtEl>
                                          <p:spTgt spid="230"/>
                                        </p:tgtEl>
                                        <p:attrNameLst>
                                          <p:attrName>style.visibility</p:attrName>
                                        </p:attrNameLst>
                                      </p:cBhvr>
                                      <p:to>
                                        <p:strVal val="visible"/>
                                      </p:to>
                                    </p:set>
                                    <p:animEffect filter="fade" transition="in">
                                      <p:cBhvr>
                                        <p:cTn dur="1000"/>
                                        <p:tgtEl>
                                          <p:spTgt spid="23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29"/>
          <p:cNvSpPr txBox="1"/>
          <p:nvPr>
            <p:ph type="title"/>
          </p:nvPr>
        </p:nvSpPr>
        <p:spPr>
          <a:xfrm>
            <a:off x="311700" y="725225"/>
            <a:ext cx="28137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100">
                <a:latin typeface="Times New Roman"/>
                <a:ea typeface="Times New Roman"/>
                <a:cs typeface="Times New Roman"/>
                <a:sym typeface="Times New Roman"/>
              </a:rPr>
              <a:t>Gaussian Naive Bayes:</a:t>
            </a:r>
            <a:endParaRPr sz="2100">
              <a:latin typeface="Times New Roman"/>
              <a:ea typeface="Times New Roman"/>
              <a:cs typeface="Times New Roman"/>
              <a:sym typeface="Times New Roman"/>
            </a:endParaRPr>
          </a:p>
        </p:txBody>
      </p:sp>
      <p:sp>
        <p:nvSpPr>
          <p:cNvPr id="237" name="Google Shape;237;p29"/>
          <p:cNvSpPr txBox="1"/>
          <p:nvPr>
            <p:ph idx="1" type="body"/>
          </p:nvPr>
        </p:nvSpPr>
        <p:spPr>
          <a:xfrm>
            <a:off x="311700" y="1174550"/>
            <a:ext cx="6295200" cy="3667200"/>
          </a:xfrm>
          <a:prstGeom prst="rect">
            <a:avLst/>
          </a:prstGeom>
        </p:spPr>
        <p:txBody>
          <a:bodyPr anchorCtr="0" anchor="t" bIns="91425" lIns="91425" spcFirstLastPara="1" rIns="91425" wrap="square" tIns="91425">
            <a:noAutofit/>
          </a:bodyPr>
          <a:lstStyle/>
          <a:p>
            <a:pPr indent="-196850" lvl="0" marL="0" rtl="0" algn="just">
              <a:lnSpc>
                <a:spcPct val="150000"/>
              </a:lnSpc>
              <a:spcBef>
                <a:spcPts val="0"/>
              </a:spcBef>
              <a:spcAft>
                <a:spcPts val="0"/>
              </a:spcAft>
              <a:buClr>
                <a:srgbClr val="000000"/>
              </a:buClr>
              <a:buSzPts val="1300"/>
              <a:buFont typeface="Times New Roman"/>
              <a:buChar char="●"/>
            </a:pPr>
            <a:r>
              <a:rPr lang="en" sz="1300">
                <a:solidFill>
                  <a:srgbClr val="000000"/>
                </a:solidFill>
                <a:latin typeface="Times New Roman"/>
                <a:ea typeface="Times New Roman"/>
                <a:cs typeface="Times New Roman"/>
                <a:sym typeface="Times New Roman"/>
              </a:rPr>
              <a:t>Gaussian Naive Bayes (NB) is a statistical approach based on probabilities and Bayes theorem.</a:t>
            </a:r>
            <a:endParaRPr sz="1300">
              <a:solidFill>
                <a:srgbClr val="000000"/>
              </a:solidFill>
              <a:latin typeface="Times New Roman"/>
              <a:ea typeface="Times New Roman"/>
              <a:cs typeface="Times New Roman"/>
              <a:sym typeface="Times New Roman"/>
            </a:endParaRPr>
          </a:p>
          <a:p>
            <a:pPr indent="-196850" lvl="0" marL="0" rtl="0" algn="just">
              <a:lnSpc>
                <a:spcPct val="150000"/>
              </a:lnSpc>
              <a:spcBef>
                <a:spcPts val="0"/>
              </a:spcBef>
              <a:spcAft>
                <a:spcPts val="0"/>
              </a:spcAft>
              <a:buClr>
                <a:srgbClr val="000000"/>
              </a:buClr>
              <a:buSzPts val="1300"/>
              <a:buFont typeface="Times New Roman"/>
              <a:buChar char="●"/>
            </a:pPr>
            <a:r>
              <a:rPr lang="en" sz="1300">
                <a:solidFill>
                  <a:srgbClr val="000000"/>
                </a:solidFill>
                <a:latin typeface="Times New Roman"/>
                <a:ea typeface="Times New Roman"/>
                <a:cs typeface="Times New Roman"/>
                <a:sym typeface="Times New Roman"/>
              </a:rPr>
              <a:t>GNB estimates the probability for all possible damage cases. The damage case that has the highest probability is then considered to be the predicted damage case.</a:t>
            </a:r>
            <a:endParaRPr sz="1300">
              <a:solidFill>
                <a:srgbClr val="000000"/>
              </a:solidFill>
              <a:latin typeface="Times New Roman"/>
              <a:ea typeface="Times New Roman"/>
              <a:cs typeface="Times New Roman"/>
              <a:sym typeface="Times New Roman"/>
            </a:endParaRPr>
          </a:p>
          <a:p>
            <a:pPr indent="-196850" lvl="0" marL="0" rtl="0" algn="just">
              <a:lnSpc>
                <a:spcPct val="150000"/>
              </a:lnSpc>
              <a:spcBef>
                <a:spcPts val="0"/>
              </a:spcBef>
              <a:spcAft>
                <a:spcPts val="0"/>
              </a:spcAft>
              <a:buClr>
                <a:srgbClr val="000000"/>
              </a:buClr>
              <a:buSzPts val="1300"/>
              <a:buFont typeface="Times New Roman"/>
              <a:buChar char="●"/>
            </a:pPr>
            <a:r>
              <a:rPr lang="en" sz="1300">
                <a:solidFill>
                  <a:srgbClr val="000000"/>
                </a:solidFill>
                <a:latin typeface="Times New Roman"/>
                <a:ea typeface="Times New Roman"/>
                <a:cs typeface="Times New Roman"/>
                <a:sym typeface="Times New Roman"/>
              </a:rPr>
              <a:t>Conditional probability of the </a:t>
            </a:r>
            <a:r>
              <a:rPr b="1" lang="en" sz="1300">
                <a:solidFill>
                  <a:srgbClr val="000000"/>
                </a:solidFill>
                <a:latin typeface="Times New Roman"/>
                <a:ea typeface="Times New Roman"/>
                <a:cs typeface="Times New Roman"/>
                <a:sym typeface="Times New Roman"/>
              </a:rPr>
              <a:t>damage case di</a:t>
            </a:r>
            <a:r>
              <a:rPr lang="en" sz="1300">
                <a:solidFill>
                  <a:srgbClr val="000000"/>
                </a:solidFill>
                <a:latin typeface="Times New Roman"/>
                <a:ea typeface="Times New Roman"/>
                <a:cs typeface="Times New Roman"/>
                <a:sym typeface="Times New Roman"/>
              </a:rPr>
              <a:t> for a given set of sensors data can be written as </a:t>
            </a:r>
            <a:r>
              <a:rPr b="1" lang="en" sz="1300">
                <a:solidFill>
                  <a:srgbClr val="000000"/>
                </a:solidFill>
                <a:latin typeface="Times New Roman"/>
                <a:ea typeface="Times New Roman"/>
                <a:cs typeface="Times New Roman"/>
                <a:sym typeface="Times New Roman"/>
              </a:rPr>
              <a:t>P(d</a:t>
            </a:r>
            <a:r>
              <a:rPr b="1" baseline="-25000" lang="en" sz="1300">
                <a:solidFill>
                  <a:srgbClr val="000000"/>
                </a:solidFill>
                <a:latin typeface="Times New Roman"/>
                <a:ea typeface="Times New Roman"/>
                <a:cs typeface="Times New Roman"/>
                <a:sym typeface="Times New Roman"/>
              </a:rPr>
              <a:t>i</a:t>
            </a:r>
            <a:r>
              <a:rPr b="1" lang="en" sz="1300">
                <a:solidFill>
                  <a:srgbClr val="000000"/>
                </a:solidFill>
                <a:latin typeface="Times New Roman"/>
                <a:ea typeface="Times New Roman"/>
                <a:cs typeface="Times New Roman"/>
                <a:sym typeface="Times New Roman"/>
              </a:rPr>
              <a:t>/X) =</a:t>
            </a:r>
            <a:r>
              <a:rPr lang="en" sz="1300">
                <a:solidFill>
                  <a:srgbClr val="000000"/>
                </a:solidFill>
                <a:latin typeface="Times New Roman"/>
                <a:ea typeface="Times New Roman"/>
                <a:cs typeface="Times New Roman"/>
                <a:sym typeface="Times New Roman"/>
              </a:rPr>
              <a:t>  </a:t>
            </a:r>
            <a:r>
              <a:rPr b="1" lang="en" sz="1300">
                <a:solidFill>
                  <a:srgbClr val="000000"/>
                </a:solidFill>
                <a:latin typeface="Times New Roman"/>
                <a:ea typeface="Times New Roman"/>
                <a:cs typeface="Times New Roman"/>
                <a:sym typeface="Times New Roman"/>
              </a:rPr>
              <a:t>P(V/d</a:t>
            </a:r>
            <a:r>
              <a:rPr b="1" baseline="-25000" lang="en" sz="1300">
                <a:solidFill>
                  <a:srgbClr val="000000"/>
                </a:solidFill>
                <a:latin typeface="Times New Roman"/>
                <a:ea typeface="Times New Roman"/>
                <a:cs typeface="Times New Roman"/>
                <a:sym typeface="Times New Roman"/>
              </a:rPr>
              <a:t>i</a:t>
            </a:r>
            <a:r>
              <a:rPr b="1" lang="en" sz="1300">
                <a:solidFill>
                  <a:srgbClr val="000000"/>
                </a:solidFill>
                <a:latin typeface="Times New Roman"/>
                <a:ea typeface="Times New Roman"/>
                <a:cs typeface="Times New Roman"/>
                <a:sym typeface="Times New Roman"/>
              </a:rPr>
              <a:t>)P(d</a:t>
            </a:r>
            <a:r>
              <a:rPr b="1" baseline="-25000" lang="en" sz="1300">
                <a:solidFill>
                  <a:srgbClr val="000000"/>
                </a:solidFill>
                <a:latin typeface="Times New Roman"/>
                <a:ea typeface="Times New Roman"/>
                <a:cs typeface="Times New Roman"/>
                <a:sym typeface="Times New Roman"/>
              </a:rPr>
              <a:t>i</a:t>
            </a:r>
            <a:r>
              <a:rPr b="1" lang="en" sz="1300">
                <a:solidFill>
                  <a:srgbClr val="000000"/>
                </a:solidFill>
                <a:latin typeface="Times New Roman"/>
                <a:ea typeface="Times New Roman"/>
                <a:cs typeface="Times New Roman"/>
                <a:sym typeface="Times New Roman"/>
              </a:rPr>
              <a:t>)/P(V)</a:t>
            </a:r>
            <a:r>
              <a:rPr lang="en" sz="1300">
                <a:solidFill>
                  <a:srgbClr val="000000"/>
                </a:solidFill>
                <a:latin typeface="Times New Roman"/>
                <a:ea typeface="Times New Roman"/>
                <a:cs typeface="Times New Roman"/>
                <a:sym typeface="Times New Roman"/>
              </a:rPr>
              <a:t> where </a:t>
            </a:r>
            <a:r>
              <a:rPr b="1" lang="en" sz="1300">
                <a:solidFill>
                  <a:srgbClr val="000000"/>
                </a:solidFill>
                <a:latin typeface="Times New Roman"/>
                <a:ea typeface="Times New Roman"/>
                <a:cs typeface="Times New Roman"/>
                <a:sym typeface="Times New Roman"/>
              </a:rPr>
              <a:t>V is the strain vector and P() is the probability function</a:t>
            </a:r>
            <a:r>
              <a:rPr lang="en" sz="1300">
                <a:solidFill>
                  <a:srgbClr val="000000"/>
                </a:solidFill>
                <a:latin typeface="Times New Roman"/>
                <a:ea typeface="Times New Roman"/>
                <a:cs typeface="Times New Roman"/>
                <a:sym typeface="Times New Roman"/>
              </a:rPr>
              <a:t>. Since the output is independent we can write: </a:t>
            </a:r>
            <a:r>
              <a:rPr b="1" lang="en" sz="1300">
                <a:solidFill>
                  <a:srgbClr val="000000"/>
                </a:solidFill>
                <a:latin typeface="Times New Roman"/>
                <a:ea typeface="Times New Roman"/>
                <a:cs typeface="Times New Roman"/>
                <a:sym typeface="Times New Roman"/>
              </a:rPr>
              <a:t>P(V/d</a:t>
            </a:r>
            <a:r>
              <a:rPr b="1" baseline="-25000" lang="en" sz="1300">
                <a:solidFill>
                  <a:srgbClr val="000000"/>
                </a:solidFill>
                <a:latin typeface="Times New Roman"/>
                <a:ea typeface="Times New Roman"/>
                <a:cs typeface="Times New Roman"/>
                <a:sym typeface="Times New Roman"/>
              </a:rPr>
              <a:t>i</a:t>
            </a:r>
            <a:r>
              <a:rPr b="1" lang="en" sz="1300">
                <a:solidFill>
                  <a:srgbClr val="000000"/>
                </a:solidFill>
                <a:latin typeface="Times New Roman"/>
                <a:ea typeface="Times New Roman"/>
                <a:cs typeface="Times New Roman"/>
                <a:sym typeface="Times New Roman"/>
              </a:rPr>
              <a:t>) =𝚷</a:t>
            </a:r>
            <a:r>
              <a:rPr b="1" baseline="-25000" lang="en" sz="1300">
                <a:solidFill>
                  <a:srgbClr val="000000"/>
                </a:solidFill>
                <a:latin typeface="Times New Roman"/>
                <a:ea typeface="Times New Roman"/>
                <a:cs typeface="Times New Roman"/>
                <a:sym typeface="Times New Roman"/>
              </a:rPr>
              <a:t>t</a:t>
            </a:r>
            <a:r>
              <a:rPr b="1" lang="en" sz="1300">
                <a:solidFill>
                  <a:srgbClr val="000000"/>
                </a:solidFill>
                <a:latin typeface="Times New Roman"/>
                <a:ea typeface="Times New Roman"/>
                <a:cs typeface="Times New Roman"/>
                <a:sym typeface="Times New Roman"/>
              </a:rPr>
              <a:t>P(v</a:t>
            </a:r>
            <a:r>
              <a:rPr b="1" baseline="-25000" lang="en" sz="1300">
                <a:solidFill>
                  <a:srgbClr val="000000"/>
                </a:solidFill>
                <a:latin typeface="Times New Roman"/>
                <a:ea typeface="Times New Roman"/>
                <a:cs typeface="Times New Roman"/>
                <a:sym typeface="Times New Roman"/>
              </a:rPr>
              <a:t>t</a:t>
            </a:r>
            <a:r>
              <a:rPr b="1" lang="en" sz="1300">
                <a:solidFill>
                  <a:srgbClr val="000000"/>
                </a:solidFill>
                <a:latin typeface="Times New Roman"/>
                <a:ea typeface="Times New Roman"/>
                <a:cs typeface="Times New Roman"/>
                <a:sym typeface="Times New Roman"/>
              </a:rPr>
              <a:t>/d</a:t>
            </a:r>
            <a:r>
              <a:rPr b="1" baseline="-25000" lang="en" sz="1300">
                <a:solidFill>
                  <a:srgbClr val="000000"/>
                </a:solidFill>
                <a:latin typeface="Times New Roman"/>
                <a:ea typeface="Times New Roman"/>
                <a:cs typeface="Times New Roman"/>
                <a:sym typeface="Times New Roman"/>
              </a:rPr>
              <a:t>i</a:t>
            </a:r>
            <a:r>
              <a:rPr b="1" lang="en" sz="1300">
                <a:solidFill>
                  <a:srgbClr val="000000"/>
                </a:solidFill>
                <a:latin typeface="Times New Roman"/>
                <a:ea typeface="Times New Roman"/>
                <a:cs typeface="Times New Roman"/>
                <a:sym typeface="Times New Roman"/>
              </a:rPr>
              <a:t>),</a:t>
            </a:r>
            <a:r>
              <a:rPr lang="en" sz="1300">
                <a:solidFill>
                  <a:srgbClr val="000000"/>
                </a:solidFill>
                <a:latin typeface="Times New Roman"/>
                <a:ea typeface="Times New Roman"/>
                <a:cs typeface="Times New Roman"/>
                <a:sym typeface="Times New Roman"/>
              </a:rPr>
              <a:t> </a:t>
            </a:r>
            <a:r>
              <a:rPr lang="en" sz="1300">
                <a:solidFill>
                  <a:srgbClr val="000000"/>
                </a:solidFill>
                <a:latin typeface="Times New Roman"/>
                <a:ea typeface="Times New Roman"/>
                <a:cs typeface="Times New Roman"/>
                <a:sym typeface="Times New Roman"/>
              </a:rPr>
              <a:t>where </a:t>
            </a:r>
            <a:r>
              <a:rPr b="1" lang="en" sz="1300">
                <a:solidFill>
                  <a:srgbClr val="000000"/>
                </a:solidFill>
                <a:latin typeface="Times New Roman"/>
                <a:ea typeface="Times New Roman"/>
                <a:cs typeface="Times New Roman"/>
                <a:sym typeface="Times New Roman"/>
              </a:rPr>
              <a:t>P(v</a:t>
            </a:r>
            <a:r>
              <a:rPr b="1" baseline="-25000" lang="en" sz="1300">
                <a:solidFill>
                  <a:srgbClr val="000000"/>
                </a:solidFill>
                <a:latin typeface="Times New Roman"/>
                <a:ea typeface="Times New Roman"/>
                <a:cs typeface="Times New Roman"/>
                <a:sym typeface="Times New Roman"/>
              </a:rPr>
              <a:t>t</a:t>
            </a:r>
            <a:r>
              <a:rPr b="1" lang="en" sz="1300">
                <a:solidFill>
                  <a:srgbClr val="000000"/>
                </a:solidFill>
                <a:latin typeface="Times New Roman"/>
                <a:ea typeface="Times New Roman"/>
                <a:cs typeface="Times New Roman"/>
                <a:sym typeface="Times New Roman"/>
              </a:rPr>
              <a:t>/d</a:t>
            </a:r>
            <a:r>
              <a:rPr b="1" baseline="-25000" lang="en" sz="1300">
                <a:solidFill>
                  <a:srgbClr val="000000"/>
                </a:solidFill>
                <a:latin typeface="Times New Roman"/>
                <a:ea typeface="Times New Roman"/>
                <a:cs typeface="Times New Roman"/>
                <a:sym typeface="Times New Roman"/>
              </a:rPr>
              <a:t>i</a:t>
            </a:r>
            <a:r>
              <a:rPr b="1" lang="en" sz="1300">
                <a:solidFill>
                  <a:srgbClr val="000000"/>
                </a:solidFill>
                <a:latin typeface="Times New Roman"/>
                <a:ea typeface="Times New Roman"/>
                <a:cs typeface="Times New Roman"/>
                <a:sym typeface="Times New Roman"/>
              </a:rPr>
              <a:t>)</a:t>
            </a:r>
            <a:r>
              <a:rPr lang="en" sz="1300">
                <a:solidFill>
                  <a:srgbClr val="000000"/>
                </a:solidFill>
                <a:latin typeface="Times New Roman"/>
                <a:ea typeface="Times New Roman"/>
                <a:cs typeface="Times New Roman"/>
                <a:sym typeface="Times New Roman"/>
              </a:rPr>
              <a:t> is normally distributed. </a:t>
            </a:r>
            <a:r>
              <a:rPr b="1" lang="en" sz="1300">
                <a:solidFill>
                  <a:srgbClr val="000000"/>
                </a:solidFill>
                <a:latin typeface="Times New Roman"/>
                <a:ea typeface="Times New Roman"/>
                <a:cs typeface="Times New Roman"/>
                <a:sym typeface="Times New Roman"/>
              </a:rPr>
              <a:t>The predicted damage case, d,</a:t>
            </a:r>
            <a:r>
              <a:rPr lang="en" sz="1300">
                <a:solidFill>
                  <a:srgbClr val="000000"/>
                </a:solidFill>
                <a:latin typeface="Times New Roman"/>
                <a:ea typeface="Times New Roman"/>
                <a:cs typeface="Times New Roman"/>
                <a:sym typeface="Times New Roman"/>
              </a:rPr>
              <a:t> is then obtained by </a:t>
            </a:r>
            <a:r>
              <a:rPr b="1" lang="en" sz="1300">
                <a:solidFill>
                  <a:srgbClr val="000000"/>
                </a:solidFill>
                <a:latin typeface="Times New Roman"/>
                <a:ea typeface="Times New Roman"/>
                <a:cs typeface="Times New Roman"/>
                <a:sym typeface="Times New Roman"/>
              </a:rPr>
              <a:t>d = argmax</a:t>
            </a:r>
            <a:r>
              <a:rPr b="1" baseline="-25000" lang="en" sz="1300">
                <a:solidFill>
                  <a:srgbClr val="000000"/>
                </a:solidFill>
                <a:latin typeface="Times New Roman"/>
                <a:ea typeface="Times New Roman"/>
                <a:cs typeface="Times New Roman"/>
                <a:sym typeface="Times New Roman"/>
              </a:rPr>
              <a:t>i </a:t>
            </a:r>
            <a:r>
              <a:rPr b="1" lang="en" sz="1300">
                <a:solidFill>
                  <a:srgbClr val="000000"/>
                </a:solidFill>
                <a:latin typeface="Times New Roman"/>
                <a:ea typeface="Times New Roman"/>
                <a:cs typeface="Times New Roman"/>
                <a:sym typeface="Times New Roman"/>
              </a:rPr>
              <a:t>P(d</a:t>
            </a:r>
            <a:r>
              <a:rPr b="1" baseline="-25000" lang="en" sz="1300">
                <a:solidFill>
                  <a:srgbClr val="000000"/>
                </a:solidFill>
                <a:latin typeface="Times New Roman"/>
                <a:ea typeface="Times New Roman"/>
                <a:cs typeface="Times New Roman"/>
                <a:sym typeface="Times New Roman"/>
              </a:rPr>
              <a:t>i</a:t>
            </a:r>
            <a:r>
              <a:rPr b="1" lang="en" sz="1300">
                <a:solidFill>
                  <a:srgbClr val="000000"/>
                </a:solidFill>
                <a:latin typeface="Times New Roman"/>
                <a:ea typeface="Times New Roman"/>
                <a:cs typeface="Times New Roman"/>
                <a:sym typeface="Times New Roman"/>
              </a:rPr>
              <a:t>/X),</a:t>
            </a:r>
            <a:r>
              <a:rPr lang="en" sz="1300">
                <a:solidFill>
                  <a:srgbClr val="000000"/>
                </a:solidFill>
                <a:latin typeface="Times New Roman"/>
                <a:ea typeface="Times New Roman"/>
                <a:cs typeface="Times New Roman"/>
                <a:sym typeface="Times New Roman"/>
              </a:rPr>
              <a:t>  where argmax is arguments of maxima which pertains to the damage case, i, that maximizes the function </a:t>
            </a:r>
            <a:r>
              <a:rPr b="1" lang="en" sz="1300">
                <a:solidFill>
                  <a:srgbClr val="000000"/>
                </a:solidFill>
                <a:latin typeface="Times New Roman"/>
                <a:ea typeface="Times New Roman"/>
                <a:cs typeface="Times New Roman"/>
                <a:sym typeface="Times New Roman"/>
              </a:rPr>
              <a:t>P(d</a:t>
            </a:r>
            <a:r>
              <a:rPr b="1" baseline="-25000" lang="en" sz="1300">
                <a:solidFill>
                  <a:srgbClr val="000000"/>
                </a:solidFill>
                <a:latin typeface="Times New Roman"/>
                <a:ea typeface="Times New Roman"/>
                <a:cs typeface="Times New Roman"/>
                <a:sym typeface="Times New Roman"/>
              </a:rPr>
              <a:t>i</a:t>
            </a:r>
            <a:r>
              <a:rPr b="1" lang="en" sz="1300">
                <a:solidFill>
                  <a:srgbClr val="000000"/>
                </a:solidFill>
                <a:latin typeface="Times New Roman"/>
                <a:ea typeface="Times New Roman"/>
                <a:cs typeface="Times New Roman"/>
                <a:sym typeface="Times New Roman"/>
              </a:rPr>
              <a:t>/X).</a:t>
            </a:r>
            <a:r>
              <a:rPr lang="en" sz="1300">
                <a:solidFill>
                  <a:srgbClr val="000000"/>
                </a:solidFill>
                <a:latin typeface="Times New Roman"/>
                <a:ea typeface="Times New Roman"/>
                <a:cs typeface="Times New Roman"/>
                <a:sym typeface="Times New Roman"/>
              </a:rPr>
              <a:t>	</a:t>
            </a:r>
            <a:endParaRPr sz="1300">
              <a:solidFill>
                <a:srgbClr val="000000"/>
              </a:solidFill>
              <a:latin typeface="Times New Roman"/>
              <a:ea typeface="Times New Roman"/>
              <a:cs typeface="Times New Roman"/>
              <a:sym typeface="Times New Roman"/>
            </a:endParaRPr>
          </a:p>
          <a:p>
            <a:pPr indent="-196850" lvl="0" marL="0" rtl="0" algn="just">
              <a:lnSpc>
                <a:spcPct val="150000"/>
              </a:lnSpc>
              <a:spcBef>
                <a:spcPts val="0"/>
              </a:spcBef>
              <a:spcAft>
                <a:spcPts val="0"/>
              </a:spcAft>
              <a:buClr>
                <a:srgbClr val="000000"/>
              </a:buClr>
              <a:buSzPts val="1300"/>
              <a:buFont typeface="Times New Roman"/>
              <a:buChar char="●"/>
            </a:pPr>
            <a:r>
              <a:rPr lang="en" sz="1300">
                <a:solidFill>
                  <a:srgbClr val="000000"/>
                </a:solidFill>
                <a:latin typeface="Times New Roman"/>
                <a:ea typeface="Times New Roman"/>
                <a:cs typeface="Times New Roman"/>
                <a:sym typeface="Times New Roman"/>
              </a:rPr>
              <a:t>P(X</a:t>
            </a:r>
            <a:r>
              <a:rPr baseline="-25000" lang="en" sz="1300">
                <a:solidFill>
                  <a:srgbClr val="000000"/>
                </a:solidFill>
                <a:latin typeface="Times New Roman"/>
                <a:ea typeface="Times New Roman"/>
                <a:cs typeface="Times New Roman"/>
                <a:sym typeface="Times New Roman"/>
              </a:rPr>
              <a:t>i</a:t>
            </a:r>
            <a:r>
              <a:rPr lang="en" sz="1300">
                <a:solidFill>
                  <a:srgbClr val="000000"/>
                </a:solidFill>
                <a:latin typeface="Times New Roman"/>
                <a:ea typeface="Times New Roman"/>
                <a:cs typeface="Times New Roman"/>
                <a:sym typeface="Times New Roman"/>
              </a:rPr>
              <a:t>/Y</a:t>
            </a:r>
            <a:r>
              <a:rPr baseline="-25000" lang="en" sz="1300">
                <a:solidFill>
                  <a:srgbClr val="000000"/>
                </a:solidFill>
                <a:latin typeface="Times New Roman"/>
                <a:ea typeface="Times New Roman"/>
                <a:cs typeface="Times New Roman"/>
                <a:sym typeface="Times New Roman"/>
              </a:rPr>
              <a:t>j</a:t>
            </a:r>
            <a:r>
              <a:rPr lang="en" sz="1300">
                <a:solidFill>
                  <a:srgbClr val="000000"/>
                </a:solidFill>
                <a:latin typeface="Times New Roman"/>
                <a:ea typeface="Times New Roman"/>
                <a:cs typeface="Times New Roman"/>
                <a:sym typeface="Times New Roman"/>
              </a:rPr>
              <a:t>) = e</a:t>
            </a:r>
            <a:r>
              <a:rPr baseline="30000" lang="en" sz="1300">
                <a:solidFill>
                  <a:srgbClr val="000000"/>
                </a:solidFill>
                <a:latin typeface="Times New Roman"/>
                <a:ea typeface="Times New Roman"/>
                <a:cs typeface="Times New Roman"/>
                <a:sym typeface="Times New Roman"/>
              </a:rPr>
              <a:t>-(xi - μj )^2/2σj^2</a:t>
            </a:r>
            <a:r>
              <a:rPr lang="en" sz="1300">
                <a:solidFill>
                  <a:srgbClr val="000000"/>
                </a:solidFill>
                <a:latin typeface="Times New Roman"/>
                <a:ea typeface="Times New Roman"/>
                <a:cs typeface="Times New Roman"/>
                <a:sym typeface="Times New Roman"/>
              </a:rPr>
              <a:t>/√2π</a:t>
            </a:r>
            <a:r>
              <a:rPr lang="en" sz="1300">
                <a:solidFill>
                  <a:srgbClr val="000000"/>
                </a:solidFill>
                <a:latin typeface="Times New Roman"/>
                <a:ea typeface="Times New Roman"/>
                <a:cs typeface="Times New Roman"/>
                <a:sym typeface="Times New Roman"/>
              </a:rPr>
              <a:t>σ</a:t>
            </a:r>
            <a:r>
              <a:rPr baseline="-25000" lang="en" sz="1300">
                <a:solidFill>
                  <a:srgbClr val="000000"/>
                </a:solidFill>
                <a:latin typeface="Times New Roman"/>
                <a:ea typeface="Times New Roman"/>
                <a:cs typeface="Times New Roman"/>
                <a:sym typeface="Times New Roman"/>
              </a:rPr>
              <a:t>j</a:t>
            </a:r>
            <a:r>
              <a:rPr baseline="30000" lang="en" sz="1300">
                <a:solidFill>
                  <a:srgbClr val="000000"/>
                </a:solidFill>
                <a:latin typeface="Times New Roman"/>
                <a:ea typeface="Times New Roman"/>
                <a:cs typeface="Times New Roman"/>
                <a:sym typeface="Times New Roman"/>
              </a:rPr>
              <a:t>2</a:t>
            </a:r>
            <a:r>
              <a:rPr lang="en" sz="1300">
                <a:solidFill>
                  <a:srgbClr val="000000"/>
                </a:solidFill>
                <a:latin typeface="Times New Roman"/>
                <a:ea typeface="Times New Roman"/>
                <a:cs typeface="Times New Roman"/>
                <a:sym typeface="Times New Roman"/>
              </a:rPr>
              <a:t> </a:t>
            </a:r>
            <a:r>
              <a:rPr lang="en" sz="1300">
                <a:solidFill>
                  <a:srgbClr val="000000"/>
                </a:solidFill>
                <a:latin typeface="Times New Roman"/>
                <a:ea typeface="Times New Roman"/>
                <a:cs typeface="Times New Roman"/>
                <a:sym typeface="Times New Roman"/>
              </a:rPr>
              <a:t>,where μ</a:t>
            </a:r>
            <a:r>
              <a:rPr baseline="-25000" lang="en" sz="1300">
                <a:solidFill>
                  <a:srgbClr val="000000"/>
                </a:solidFill>
                <a:latin typeface="Times New Roman"/>
                <a:ea typeface="Times New Roman"/>
                <a:cs typeface="Times New Roman"/>
                <a:sym typeface="Times New Roman"/>
              </a:rPr>
              <a:t>j</a:t>
            </a:r>
            <a:r>
              <a:rPr lang="en" sz="1300">
                <a:solidFill>
                  <a:srgbClr val="000000"/>
                </a:solidFill>
                <a:latin typeface="Times New Roman"/>
                <a:ea typeface="Times New Roman"/>
                <a:cs typeface="Times New Roman"/>
                <a:sym typeface="Times New Roman"/>
              </a:rPr>
              <a:t> is mean of class j and  </a:t>
            </a:r>
            <a:r>
              <a:rPr lang="en" sz="1300">
                <a:solidFill>
                  <a:srgbClr val="000000"/>
                </a:solidFill>
                <a:latin typeface="Times New Roman"/>
                <a:ea typeface="Times New Roman"/>
                <a:cs typeface="Times New Roman"/>
                <a:sym typeface="Times New Roman"/>
              </a:rPr>
              <a:t>σ</a:t>
            </a:r>
            <a:r>
              <a:rPr baseline="-25000" lang="en" sz="1300">
                <a:solidFill>
                  <a:srgbClr val="000000"/>
                </a:solidFill>
                <a:latin typeface="Times New Roman"/>
                <a:ea typeface="Times New Roman"/>
                <a:cs typeface="Times New Roman"/>
                <a:sym typeface="Times New Roman"/>
              </a:rPr>
              <a:t>j </a:t>
            </a:r>
            <a:r>
              <a:rPr lang="en" sz="1300">
                <a:solidFill>
                  <a:srgbClr val="000000"/>
                </a:solidFill>
                <a:latin typeface="Times New Roman"/>
                <a:ea typeface="Times New Roman"/>
                <a:cs typeface="Times New Roman"/>
                <a:sym typeface="Times New Roman"/>
              </a:rPr>
              <a:t>is variance of class j.</a:t>
            </a:r>
            <a:endParaRPr sz="1300">
              <a:solidFill>
                <a:srgbClr val="000000"/>
              </a:solidFill>
              <a:latin typeface="Times New Roman"/>
              <a:ea typeface="Times New Roman"/>
              <a:cs typeface="Times New Roman"/>
              <a:sym typeface="Times New Roman"/>
            </a:endParaRPr>
          </a:p>
        </p:txBody>
      </p:sp>
      <p:sp>
        <p:nvSpPr>
          <p:cNvPr id="238" name="Google Shape;238;p29"/>
          <p:cNvSpPr txBox="1"/>
          <p:nvPr/>
        </p:nvSpPr>
        <p:spPr>
          <a:xfrm>
            <a:off x="0" y="0"/>
            <a:ext cx="8668800" cy="74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700">
                <a:solidFill>
                  <a:schemeClr val="dk1"/>
                </a:solidFill>
                <a:latin typeface="Times New Roman"/>
                <a:ea typeface="Times New Roman"/>
                <a:cs typeface="Times New Roman"/>
                <a:sym typeface="Times New Roman"/>
              </a:rPr>
              <a:t>Machine-learning-based approach for post event assessment of damage in a turn-of-the-century building structure</a:t>
            </a:r>
            <a:endParaRPr/>
          </a:p>
        </p:txBody>
      </p:sp>
      <p:pic>
        <p:nvPicPr>
          <p:cNvPr id="239" name="Google Shape;239;p29"/>
          <p:cNvPicPr preferRelativeResize="0"/>
          <p:nvPr/>
        </p:nvPicPr>
        <p:blipFill>
          <a:blip r:embed="rId3">
            <a:alphaModFix/>
          </a:blip>
          <a:stretch>
            <a:fillRect/>
          </a:stretch>
        </p:blipFill>
        <p:spPr>
          <a:xfrm>
            <a:off x="6530700" y="1333025"/>
            <a:ext cx="2537100" cy="1980935"/>
          </a:xfrm>
          <a:prstGeom prst="rect">
            <a:avLst/>
          </a:prstGeom>
          <a:noFill/>
          <a:ln>
            <a:noFill/>
          </a:ln>
        </p:spPr>
      </p:pic>
      <p:sp>
        <p:nvSpPr>
          <p:cNvPr id="240" name="Google Shape;240;p29"/>
          <p:cNvSpPr txBox="1"/>
          <p:nvPr/>
        </p:nvSpPr>
        <p:spPr>
          <a:xfrm>
            <a:off x="4408725" y="4847250"/>
            <a:ext cx="4691100" cy="28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lt1"/>
                </a:solidFill>
                <a:latin typeface="Times New Roman"/>
                <a:ea typeface="Times New Roman"/>
                <a:cs typeface="Times New Roman"/>
                <a:sym typeface="Times New Roman"/>
              </a:rPr>
              <a:t>Ebrahim Nazarian1 • Todd Taylor1 • Tian Weifeng1 • Farhad Ansari1 : 20 February 2018</a:t>
            </a:r>
            <a:endParaRPr sz="10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t/>
            </a:r>
            <a:endParaRPr>
              <a:solidFill>
                <a:schemeClr val="lt1"/>
              </a:solidFill>
              <a:latin typeface="Roboto"/>
              <a:ea typeface="Roboto"/>
              <a:cs typeface="Roboto"/>
              <a:sym typeface="Roboto"/>
            </a:endParaRPr>
          </a:p>
          <a:p>
            <a:pPr indent="0" lvl="0" marL="0" rtl="0" algn="l">
              <a:spcBef>
                <a:spcPts val="0"/>
              </a:spcBef>
              <a:spcAft>
                <a:spcPts val="0"/>
              </a:spcAft>
              <a:buNone/>
            </a:pPr>
            <a:r>
              <a:t/>
            </a:r>
            <a:endParaRPr sz="1000">
              <a:solidFill>
                <a:srgbClr val="FFFFFF"/>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1100"/>
              <a:t>				</a:t>
            </a:r>
            <a:endParaRPr sz="1100"/>
          </a:p>
          <a:p>
            <a:pPr indent="0" lvl="0" marL="0" rtl="0" algn="l">
              <a:spcBef>
                <a:spcPts val="0"/>
              </a:spcBef>
              <a:spcAft>
                <a:spcPts val="0"/>
              </a:spcAft>
              <a:buNone/>
            </a:pPr>
            <a:r>
              <a:rPr lang="en" sz="1100"/>
              <a:t>			</a:t>
            </a:r>
            <a:endParaRPr sz="1100"/>
          </a:p>
          <a:p>
            <a:pPr indent="0" lvl="0" marL="0" rtl="0" algn="l">
              <a:spcBef>
                <a:spcPts val="0"/>
              </a:spcBef>
              <a:spcAft>
                <a:spcPts val="0"/>
              </a:spcAft>
              <a:buNone/>
            </a:pPr>
            <a:r>
              <a:rPr lang="en" sz="1100"/>
              <a:t>		</a:t>
            </a:r>
            <a:endParaRPr sz="1100"/>
          </a:p>
          <a:p>
            <a:pPr indent="0" lvl="0" marL="0" rtl="0" algn="l">
              <a:spcBef>
                <a:spcPts val="0"/>
              </a:spcBef>
              <a:spcAft>
                <a:spcPts val="0"/>
              </a:spcAft>
              <a:buNone/>
            </a:pPr>
            <a:r>
              <a:t/>
            </a:r>
            <a:endParaRPr sz="700"/>
          </a:p>
          <a:p>
            <a:pPr indent="0" lvl="0" marL="0" rtl="0" algn="l">
              <a:lnSpc>
                <a:spcPct val="115000"/>
              </a:lnSpc>
              <a:spcBef>
                <a:spcPts val="0"/>
              </a:spcBef>
              <a:spcAft>
                <a:spcPts val="0"/>
              </a:spcAft>
              <a:buNone/>
            </a:pPr>
            <a:r>
              <a:rPr lang="en" sz="1100"/>
              <a:t>				</a:t>
            </a:r>
            <a:endParaRPr sz="1100"/>
          </a:p>
          <a:p>
            <a:pPr indent="0" lvl="0" marL="0" rtl="0" algn="l">
              <a:spcBef>
                <a:spcPts val="0"/>
              </a:spcBef>
              <a:spcAft>
                <a:spcPts val="0"/>
              </a:spcAft>
              <a:buNone/>
            </a:pPr>
            <a:r>
              <a:rPr lang="en" sz="1100"/>
              <a:t>			</a:t>
            </a:r>
            <a:endParaRPr sz="1100"/>
          </a:p>
          <a:p>
            <a:pPr indent="0" lvl="0" marL="0" rtl="0" algn="l">
              <a:spcBef>
                <a:spcPts val="0"/>
              </a:spcBef>
              <a:spcAft>
                <a:spcPts val="0"/>
              </a:spcAft>
              <a:buNone/>
            </a:pPr>
            <a:r>
              <a:rPr lang="en" sz="1100"/>
              <a:t>		</a:t>
            </a:r>
            <a:endParaRPr sz="11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7"/>
                                        </p:tgtEl>
                                        <p:attrNameLst>
                                          <p:attrName>style.visibility</p:attrName>
                                        </p:attrNameLst>
                                      </p:cBhvr>
                                      <p:to>
                                        <p:strVal val="visible"/>
                                      </p:to>
                                    </p:set>
                                    <p:animEffect filter="fade" transition="in">
                                      <p:cBhvr>
                                        <p:cTn dur="1000"/>
                                        <p:tgtEl>
                                          <p:spTgt spid="23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9"/>
                                        </p:tgtEl>
                                        <p:attrNameLst>
                                          <p:attrName>style.visibility</p:attrName>
                                        </p:attrNameLst>
                                      </p:cBhvr>
                                      <p:to>
                                        <p:strVal val="visible"/>
                                      </p:to>
                                    </p:set>
                                    <p:animEffect filter="fade" transition="in">
                                      <p:cBhvr>
                                        <p:cTn dur="1000"/>
                                        <p:tgtEl>
                                          <p:spTgt spid="23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30"/>
          <p:cNvSpPr txBox="1"/>
          <p:nvPr>
            <p:ph type="title"/>
          </p:nvPr>
        </p:nvSpPr>
        <p:spPr>
          <a:xfrm>
            <a:off x="0" y="0"/>
            <a:ext cx="8520600" cy="43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700">
                <a:latin typeface="Times New Roman"/>
                <a:ea typeface="Times New Roman"/>
                <a:cs typeface="Times New Roman"/>
                <a:sym typeface="Times New Roman"/>
              </a:rPr>
              <a:t>Machine learning techniques for structural health monitoring</a:t>
            </a:r>
            <a:endParaRPr sz="1700">
              <a:latin typeface="Times New Roman"/>
              <a:ea typeface="Times New Roman"/>
              <a:cs typeface="Times New Roman"/>
              <a:sym typeface="Times New Roman"/>
            </a:endParaRPr>
          </a:p>
        </p:txBody>
      </p:sp>
      <p:sp>
        <p:nvSpPr>
          <p:cNvPr id="246" name="Google Shape;246;p30"/>
          <p:cNvSpPr txBox="1"/>
          <p:nvPr>
            <p:ph idx="1" type="body"/>
          </p:nvPr>
        </p:nvSpPr>
        <p:spPr>
          <a:xfrm>
            <a:off x="311700" y="520675"/>
            <a:ext cx="8790000" cy="4072500"/>
          </a:xfrm>
          <a:prstGeom prst="rect">
            <a:avLst/>
          </a:prstGeom>
        </p:spPr>
        <p:txBody>
          <a:bodyPr anchorCtr="0" anchor="t" bIns="91425" lIns="91425" spcFirstLastPara="1" rIns="91425" wrap="square" tIns="91425">
            <a:noAutofit/>
          </a:bodyPr>
          <a:lstStyle/>
          <a:p>
            <a:pPr indent="-254000" lvl="0" marL="57150" rtl="0" algn="l">
              <a:lnSpc>
                <a:spcPct val="130000"/>
              </a:lnSpc>
              <a:spcBef>
                <a:spcPts val="0"/>
              </a:spcBef>
              <a:spcAft>
                <a:spcPts val="0"/>
              </a:spcAft>
              <a:buClr>
                <a:srgbClr val="000000"/>
              </a:buClr>
              <a:buSzPts val="1300"/>
              <a:buFont typeface="Times New Roman"/>
              <a:buChar char="●"/>
            </a:pPr>
            <a:r>
              <a:rPr lang="en" sz="1300">
                <a:solidFill>
                  <a:srgbClr val="000000"/>
                </a:solidFill>
                <a:latin typeface="Times New Roman"/>
                <a:ea typeface="Times New Roman"/>
                <a:cs typeface="Times New Roman"/>
                <a:sym typeface="Times New Roman"/>
              </a:rPr>
              <a:t>This paper reports on an embedded machine learning approach for decentralized, autonomous sensor fault detection in wireless sensor networks which is based on the principle of analytical redundancy, which enhances the reliability and accuracy of SHM systems.</a:t>
            </a:r>
            <a:endParaRPr sz="1300">
              <a:solidFill>
                <a:srgbClr val="000000"/>
              </a:solidFill>
              <a:latin typeface="Times New Roman"/>
              <a:ea typeface="Times New Roman"/>
              <a:cs typeface="Times New Roman"/>
              <a:sym typeface="Times New Roman"/>
            </a:endParaRPr>
          </a:p>
          <a:p>
            <a:pPr indent="-254000" lvl="0" marL="57150" rtl="0" algn="l">
              <a:lnSpc>
                <a:spcPct val="130000"/>
              </a:lnSpc>
              <a:spcBef>
                <a:spcPts val="0"/>
              </a:spcBef>
              <a:spcAft>
                <a:spcPts val="0"/>
              </a:spcAft>
              <a:buClr>
                <a:srgbClr val="000000"/>
              </a:buClr>
              <a:buSzPts val="1300"/>
              <a:buFont typeface="Times New Roman"/>
              <a:buChar char="●"/>
            </a:pPr>
            <a:r>
              <a:rPr lang="en" sz="1300">
                <a:solidFill>
                  <a:srgbClr val="000000"/>
                </a:solidFill>
                <a:latin typeface="Times New Roman"/>
                <a:ea typeface="Times New Roman"/>
                <a:cs typeface="Times New Roman"/>
                <a:sym typeface="Times New Roman"/>
              </a:rPr>
              <a:t>Two general approaches exist for assessing the structural condition are physics-based approaches and data-driven approaches.</a:t>
            </a:r>
            <a:endParaRPr sz="1300">
              <a:solidFill>
                <a:srgbClr val="000000"/>
              </a:solidFill>
              <a:latin typeface="Times New Roman"/>
              <a:ea typeface="Times New Roman"/>
              <a:cs typeface="Times New Roman"/>
              <a:sym typeface="Times New Roman"/>
            </a:endParaRPr>
          </a:p>
          <a:p>
            <a:pPr indent="-254000" lvl="0" marL="57150" rtl="0" algn="l">
              <a:lnSpc>
                <a:spcPct val="130000"/>
              </a:lnSpc>
              <a:spcBef>
                <a:spcPts val="0"/>
              </a:spcBef>
              <a:spcAft>
                <a:spcPts val="0"/>
              </a:spcAft>
              <a:buClr>
                <a:srgbClr val="000000"/>
              </a:buClr>
              <a:buSzPts val="1300"/>
              <a:buFont typeface="Times New Roman"/>
              <a:buChar char="●"/>
            </a:pPr>
            <a:r>
              <a:rPr lang="en" sz="1300">
                <a:solidFill>
                  <a:srgbClr val="000000"/>
                </a:solidFill>
                <a:latin typeface="Times New Roman"/>
                <a:ea typeface="Times New Roman"/>
                <a:cs typeface="Times New Roman"/>
                <a:sym typeface="Times New Roman"/>
              </a:rPr>
              <a:t>Data-driven approaches are particularly useful when </a:t>
            </a:r>
            <a:endParaRPr sz="1300">
              <a:solidFill>
                <a:srgbClr val="000000"/>
              </a:solidFill>
              <a:latin typeface="Times New Roman"/>
              <a:ea typeface="Times New Roman"/>
              <a:cs typeface="Times New Roman"/>
              <a:sym typeface="Times New Roman"/>
            </a:endParaRPr>
          </a:p>
          <a:p>
            <a:pPr indent="-311150" lvl="1" marL="914400" rtl="0" algn="l">
              <a:lnSpc>
                <a:spcPct val="130000"/>
              </a:lnSpc>
              <a:spcBef>
                <a:spcPts val="0"/>
              </a:spcBef>
              <a:spcAft>
                <a:spcPts val="0"/>
              </a:spcAft>
              <a:buClr>
                <a:srgbClr val="000000"/>
              </a:buClr>
              <a:buSzPts val="1300"/>
              <a:buFont typeface="Times New Roman"/>
              <a:buChar char="○"/>
            </a:pPr>
            <a:r>
              <a:rPr lang="en" sz="1300">
                <a:solidFill>
                  <a:srgbClr val="000000"/>
                </a:solidFill>
                <a:latin typeface="Times New Roman"/>
                <a:ea typeface="Times New Roman"/>
                <a:cs typeface="Times New Roman"/>
                <a:sym typeface="Times New Roman"/>
              </a:rPr>
              <a:t>(i) large quantities of sensor data are available.</a:t>
            </a:r>
            <a:endParaRPr sz="1300">
              <a:solidFill>
                <a:srgbClr val="000000"/>
              </a:solidFill>
              <a:latin typeface="Times New Roman"/>
              <a:ea typeface="Times New Roman"/>
              <a:cs typeface="Times New Roman"/>
              <a:sym typeface="Times New Roman"/>
            </a:endParaRPr>
          </a:p>
          <a:p>
            <a:pPr indent="-311150" lvl="1" marL="914400" rtl="0" algn="l">
              <a:lnSpc>
                <a:spcPct val="130000"/>
              </a:lnSpc>
              <a:spcBef>
                <a:spcPts val="0"/>
              </a:spcBef>
              <a:spcAft>
                <a:spcPts val="0"/>
              </a:spcAft>
              <a:buClr>
                <a:srgbClr val="000000"/>
              </a:buClr>
              <a:buSzPts val="1300"/>
              <a:buFont typeface="Times New Roman"/>
              <a:buChar char="○"/>
            </a:pPr>
            <a:r>
              <a:rPr lang="en" sz="1300">
                <a:solidFill>
                  <a:srgbClr val="000000"/>
                </a:solidFill>
                <a:latin typeface="Times New Roman"/>
                <a:ea typeface="Times New Roman"/>
                <a:cs typeface="Times New Roman"/>
                <a:sym typeface="Times New Roman"/>
              </a:rPr>
              <a:t>(ii) the physical characteristics of the structure are complex to model</a:t>
            </a:r>
            <a:endParaRPr sz="1300">
              <a:solidFill>
                <a:srgbClr val="000000"/>
              </a:solidFill>
              <a:latin typeface="Times New Roman"/>
              <a:ea typeface="Times New Roman"/>
              <a:cs typeface="Times New Roman"/>
              <a:sym typeface="Times New Roman"/>
            </a:endParaRPr>
          </a:p>
          <a:p>
            <a:pPr indent="-311150" lvl="1" marL="914400" rtl="0" algn="l">
              <a:lnSpc>
                <a:spcPct val="130000"/>
              </a:lnSpc>
              <a:spcBef>
                <a:spcPts val="0"/>
              </a:spcBef>
              <a:spcAft>
                <a:spcPts val="0"/>
              </a:spcAft>
              <a:buClr>
                <a:srgbClr val="000000"/>
              </a:buClr>
              <a:buSzPts val="1300"/>
              <a:buFont typeface="Times New Roman"/>
              <a:buChar char="○"/>
            </a:pPr>
            <a:r>
              <a:rPr lang="en" sz="1300">
                <a:solidFill>
                  <a:srgbClr val="000000"/>
                </a:solidFill>
                <a:latin typeface="Times New Roman"/>
                <a:ea typeface="Times New Roman"/>
                <a:cs typeface="Times New Roman"/>
                <a:sym typeface="Times New Roman"/>
              </a:rPr>
              <a:t>(iii) the computational efforts are to be reduced</a:t>
            </a:r>
            <a:endParaRPr sz="1300">
              <a:solidFill>
                <a:srgbClr val="000000"/>
              </a:solidFill>
              <a:latin typeface="Times New Roman"/>
              <a:ea typeface="Times New Roman"/>
              <a:cs typeface="Times New Roman"/>
              <a:sym typeface="Times New Roman"/>
            </a:endParaRPr>
          </a:p>
          <a:p>
            <a:pPr indent="-254000" lvl="0" marL="57150" rtl="0" algn="l">
              <a:lnSpc>
                <a:spcPct val="130000"/>
              </a:lnSpc>
              <a:spcBef>
                <a:spcPts val="0"/>
              </a:spcBef>
              <a:spcAft>
                <a:spcPts val="0"/>
              </a:spcAft>
              <a:buClr>
                <a:srgbClr val="000000"/>
              </a:buClr>
              <a:buSzPts val="1300"/>
              <a:buFont typeface="Times New Roman"/>
              <a:buChar char="●"/>
            </a:pPr>
            <a:r>
              <a:rPr lang="en" sz="1300">
                <a:solidFill>
                  <a:srgbClr val="000000"/>
                </a:solidFill>
                <a:latin typeface="Times New Roman"/>
                <a:ea typeface="Times New Roman"/>
                <a:cs typeface="Times New Roman"/>
                <a:sym typeface="Times New Roman"/>
              </a:rPr>
              <a:t>Data-driven models exploit information from previously collected sensor data, referred to as “training data”.</a:t>
            </a:r>
            <a:endParaRPr sz="1300">
              <a:solidFill>
                <a:srgbClr val="000000"/>
              </a:solidFill>
              <a:latin typeface="Times New Roman"/>
              <a:ea typeface="Times New Roman"/>
              <a:cs typeface="Times New Roman"/>
              <a:sym typeface="Times New Roman"/>
            </a:endParaRPr>
          </a:p>
          <a:p>
            <a:pPr indent="-254000" lvl="0" marL="57150" rtl="0" algn="l">
              <a:lnSpc>
                <a:spcPct val="130000"/>
              </a:lnSpc>
              <a:spcBef>
                <a:spcPts val="0"/>
              </a:spcBef>
              <a:spcAft>
                <a:spcPts val="0"/>
              </a:spcAft>
              <a:buClr>
                <a:srgbClr val="000000"/>
              </a:buClr>
              <a:buSzPts val="1300"/>
              <a:buFont typeface="Times New Roman"/>
              <a:buChar char="●"/>
            </a:pPr>
            <a:r>
              <a:rPr lang="en" sz="1300">
                <a:solidFill>
                  <a:srgbClr val="000000"/>
                </a:solidFill>
                <a:latin typeface="Times New Roman"/>
                <a:ea typeface="Times New Roman"/>
                <a:cs typeface="Times New Roman"/>
                <a:sym typeface="Times New Roman"/>
              </a:rPr>
              <a:t>Sensor faults and miscalibrations substantially affect sensor data and may compromise the reliability and accuracy of SHM specifically in data-driven approaches,</a:t>
            </a:r>
            <a:endParaRPr sz="1300">
              <a:solidFill>
                <a:srgbClr val="000000"/>
              </a:solidFill>
              <a:latin typeface="Times New Roman"/>
              <a:ea typeface="Times New Roman"/>
              <a:cs typeface="Times New Roman"/>
              <a:sym typeface="Times New Roman"/>
            </a:endParaRPr>
          </a:p>
          <a:p>
            <a:pPr indent="0" lvl="0" marL="457200" rtl="0" algn="l">
              <a:lnSpc>
                <a:spcPct val="150000"/>
              </a:lnSpc>
              <a:spcBef>
                <a:spcPts val="0"/>
              </a:spcBef>
              <a:spcAft>
                <a:spcPts val="0"/>
              </a:spcAft>
              <a:buNone/>
            </a:pPr>
            <a:r>
              <a:t/>
            </a:r>
            <a:endParaRPr sz="1300">
              <a:solidFill>
                <a:srgbClr val="000000"/>
              </a:solidFill>
              <a:latin typeface="Times New Roman"/>
              <a:ea typeface="Times New Roman"/>
              <a:cs typeface="Times New Roman"/>
              <a:sym typeface="Times New Roman"/>
            </a:endParaRPr>
          </a:p>
          <a:p>
            <a:pPr indent="0" lvl="0" marL="457200" rtl="0" algn="l">
              <a:lnSpc>
                <a:spcPct val="130000"/>
              </a:lnSpc>
              <a:spcBef>
                <a:spcPts val="0"/>
              </a:spcBef>
              <a:spcAft>
                <a:spcPts val="0"/>
              </a:spcAft>
              <a:buNone/>
            </a:pPr>
            <a:r>
              <a:t/>
            </a:r>
            <a:endParaRPr sz="1300">
              <a:solidFill>
                <a:srgbClr val="000000"/>
              </a:solidFill>
              <a:latin typeface="Times New Roman"/>
              <a:ea typeface="Times New Roman"/>
              <a:cs typeface="Times New Roman"/>
              <a:sym typeface="Times New Roman"/>
            </a:endParaRPr>
          </a:p>
        </p:txBody>
      </p:sp>
      <p:sp>
        <p:nvSpPr>
          <p:cNvPr id="247" name="Google Shape;247;p30"/>
          <p:cNvSpPr txBox="1"/>
          <p:nvPr/>
        </p:nvSpPr>
        <p:spPr>
          <a:xfrm>
            <a:off x="4942125" y="4847250"/>
            <a:ext cx="4228500" cy="28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lt1"/>
                </a:solidFill>
                <a:latin typeface="Times New Roman"/>
                <a:ea typeface="Times New Roman"/>
                <a:cs typeface="Times New Roman"/>
                <a:sym typeface="Times New Roman"/>
              </a:rPr>
              <a:t>Kay SMARSLY, Kosmas DRAGOS and Jens WIGGENBROCK : 8 July 2016</a:t>
            </a:r>
            <a:r>
              <a:rPr lang="en" sz="1000">
                <a:latin typeface="Times New Roman"/>
                <a:ea typeface="Times New Roman"/>
                <a:cs typeface="Times New Roman"/>
                <a:sym typeface="Times New Roman"/>
              </a:rPr>
              <a:t>	</a:t>
            </a:r>
            <a:endParaRPr sz="1000">
              <a:latin typeface="Times New Roman"/>
              <a:ea typeface="Times New Roman"/>
              <a:cs typeface="Times New Roman"/>
              <a:sym typeface="Times New Roman"/>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6"/>
                                        </p:tgtEl>
                                        <p:attrNameLst>
                                          <p:attrName>style.visibility</p:attrName>
                                        </p:attrNameLst>
                                      </p:cBhvr>
                                      <p:to>
                                        <p:strVal val="visible"/>
                                      </p:to>
                                    </p:set>
                                    <p:animEffect filter="fade" transition="in">
                                      <p:cBhvr>
                                        <p:cTn dur="1000"/>
                                        <p:tgtEl>
                                          <p:spTgt spid="24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31"/>
          <p:cNvSpPr txBox="1"/>
          <p:nvPr>
            <p:ph idx="2" type="body"/>
          </p:nvPr>
        </p:nvSpPr>
        <p:spPr>
          <a:xfrm>
            <a:off x="265500" y="490050"/>
            <a:ext cx="4095600" cy="4161000"/>
          </a:xfrm>
          <a:prstGeom prst="rect">
            <a:avLst/>
          </a:prstGeom>
        </p:spPr>
        <p:txBody>
          <a:bodyPr anchorCtr="0" anchor="ctr" bIns="91425" lIns="91425" spcFirstLastPara="1" rIns="91425" wrap="square" tIns="91425">
            <a:noAutofit/>
          </a:bodyPr>
          <a:lstStyle/>
          <a:p>
            <a:pPr indent="0" lvl="0" marL="0" rtl="0" algn="l">
              <a:lnSpc>
                <a:spcPct val="130000"/>
              </a:lnSpc>
              <a:spcBef>
                <a:spcPts val="0"/>
              </a:spcBef>
              <a:spcAft>
                <a:spcPts val="0"/>
              </a:spcAft>
              <a:buNone/>
            </a:pPr>
            <a:r>
              <a:rPr lang="en" sz="1300">
                <a:solidFill>
                  <a:srgbClr val="000000"/>
                </a:solidFill>
                <a:latin typeface="Times New Roman"/>
                <a:ea typeface="Times New Roman"/>
                <a:cs typeface="Times New Roman"/>
                <a:sym typeface="Times New Roman"/>
              </a:rPr>
              <a:t>Machine learning techniques can be classified as:</a:t>
            </a:r>
            <a:endParaRPr sz="1300">
              <a:solidFill>
                <a:srgbClr val="000000"/>
              </a:solidFill>
              <a:latin typeface="Times New Roman"/>
              <a:ea typeface="Times New Roman"/>
              <a:cs typeface="Times New Roman"/>
              <a:sym typeface="Times New Roman"/>
            </a:endParaRPr>
          </a:p>
          <a:p>
            <a:pPr indent="0" lvl="0" marL="0" rtl="0" algn="l">
              <a:lnSpc>
                <a:spcPct val="130000"/>
              </a:lnSpc>
              <a:spcBef>
                <a:spcPts val="0"/>
              </a:spcBef>
              <a:spcAft>
                <a:spcPts val="0"/>
              </a:spcAft>
              <a:buNone/>
            </a:pPr>
            <a:r>
              <a:t/>
            </a:r>
            <a:endParaRPr sz="1300">
              <a:solidFill>
                <a:srgbClr val="000000"/>
              </a:solidFill>
              <a:latin typeface="Times New Roman"/>
              <a:ea typeface="Times New Roman"/>
              <a:cs typeface="Times New Roman"/>
              <a:sym typeface="Times New Roman"/>
            </a:endParaRPr>
          </a:p>
          <a:p>
            <a:pPr indent="0" lvl="0" marL="0" rtl="0" algn="l">
              <a:lnSpc>
                <a:spcPct val="130000"/>
              </a:lnSpc>
              <a:spcBef>
                <a:spcPts val="0"/>
              </a:spcBef>
              <a:spcAft>
                <a:spcPts val="0"/>
              </a:spcAft>
              <a:buNone/>
            </a:pPr>
            <a:r>
              <a:rPr lang="en" sz="1300">
                <a:solidFill>
                  <a:srgbClr val="000000"/>
                </a:solidFill>
                <a:latin typeface="Times New Roman"/>
                <a:ea typeface="Times New Roman"/>
                <a:cs typeface="Times New Roman"/>
                <a:sym typeface="Times New Roman"/>
              </a:rPr>
              <a:t>(i) </a:t>
            </a:r>
            <a:r>
              <a:rPr b="1" lang="en" sz="1300">
                <a:solidFill>
                  <a:srgbClr val="000000"/>
                </a:solidFill>
                <a:latin typeface="Times New Roman"/>
                <a:ea typeface="Times New Roman"/>
                <a:cs typeface="Times New Roman"/>
                <a:sym typeface="Times New Roman"/>
              </a:rPr>
              <a:t>Supervised learning </a:t>
            </a:r>
            <a:r>
              <a:rPr lang="en" sz="1300">
                <a:solidFill>
                  <a:srgbClr val="000000"/>
                </a:solidFill>
                <a:latin typeface="Times New Roman"/>
                <a:ea typeface="Times New Roman"/>
                <a:cs typeface="Times New Roman"/>
                <a:sym typeface="Times New Roman"/>
              </a:rPr>
              <a:t>which provides a learning scheme with “labeled data”, It is used for identifying the type and severity of damage (SVM, naive Bayes classifiers, and feed- forward NN).</a:t>
            </a:r>
            <a:endParaRPr sz="1300">
              <a:solidFill>
                <a:srgbClr val="000000"/>
              </a:solidFill>
              <a:latin typeface="Times New Roman"/>
              <a:ea typeface="Times New Roman"/>
              <a:cs typeface="Times New Roman"/>
              <a:sym typeface="Times New Roman"/>
            </a:endParaRPr>
          </a:p>
          <a:p>
            <a:pPr indent="0" lvl="0" marL="0" rtl="0" algn="l">
              <a:lnSpc>
                <a:spcPct val="130000"/>
              </a:lnSpc>
              <a:spcBef>
                <a:spcPts val="0"/>
              </a:spcBef>
              <a:spcAft>
                <a:spcPts val="0"/>
              </a:spcAft>
              <a:buNone/>
            </a:pPr>
            <a:r>
              <a:t/>
            </a:r>
            <a:endParaRPr sz="1300">
              <a:solidFill>
                <a:srgbClr val="000000"/>
              </a:solidFill>
              <a:latin typeface="Times New Roman"/>
              <a:ea typeface="Times New Roman"/>
              <a:cs typeface="Times New Roman"/>
              <a:sym typeface="Times New Roman"/>
            </a:endParaRPr>
          </a:p>
          <a:p>
            <a:pPr indent="0" lvl="0" marL="0" rtl="0" algn="l">
              <a:lnSpc>
                <a:spcPct val="130000"/>
              </a:lnSpc>
              <a:spcBef>
                <a:spcPts val="0"/>
              </a:spcBef>
              <a:spcAft>
                <a:spcPts val="0"/>
              </a:spcAft>
              <a:buNone/>
            </a:pPr>
            <a:r>
              <a:rPr lang="en" sz="1300">
                <a:solidFill>
                  <a:srgbClr val="000000"/>
                </a:solidFill>
                <a:latin typeface="Times New Roman"/>
                <a:ea typeface="Times New Roman"/>
                <a:cs typeface="Times New Roman"/>
                <a:sym typeface="Times New Roman"/>
              </a:rPr>
              <a:t>(ii)</a:t>
            </a:r>
            <a:r>
              <a:rPr b="1" lang="en" sz="1300">
                <a:solidFill>
                  <a:srgbClr val="000000"/>
                </a:solidFill>
                <a:latin typeface="Times New Roman"/>
                <a:ea typeface="Times New Roman"/>
                <a:cs typeface="Times New Roman"/>
                <a:sym typeface="Times New Roman"/>
              </a:rPr>
              <a:t> Unsupervised learning </a:t>
            </a:r>
            <a:r>
              <a:rPr lang="en" sz="1300">
                <a:solidFill>
                  <a:srgbClr val="000000"/>
                </a:solidFill>
                <a:latin typeface="Times New Roman"/>
                <a:ea typeface="Times New Roman"/>
                <a:cs typeface="Times New Roman"/>
                <a:sym typeface="Times New Roman"/>
              </a:rPr>
              <a:t>encompasses the detection of patterns within the data sets consisting of “unlabeled data”, i.e. data sets with unspecified outputs .It is used for identifying the existence and location of damage (k-means and self-organizing maps).</a:t>
            </a:r>
            <a:endParaRPr sz="1300">
              <a:solidFill>
                <a:srgbClr val="000000"/>
              </a:solidFill>
              <a:latin typeface="Times New Roman"/>
              <a:ea typeface="Times New Roman"/>
              <a:cs typeface="Times New Roman"/>
              <a:sym typeface="Times New Roman"/>
            </a:endParaRPr>
          </a:p>
        </p:txBody>
      </p:sp>
      <p:pic>
        <p:nvPicPr>
          <p:cNvPr id="253" name="Google Shape;253;p31"/>
          <p:cNvPicPr preferRelativeResize="0"/>
          <p:nvPr/>
        </p:nvPicPr>
        <p:blipFill>
          <a:blip r:embed="rId3">
            <a:alphaModFix/>
          </a:blip>
          <a:stretch>
            <a:fillRect/>
          </a:stretch>
        </p:blipFill>
        <p:spPr>
          <a:xfrm>
            <a:off x="5159400" y="491525"/>
            <a:ext cx="3414376" cy="1953550"/>
          </a:xfrm>
          <a:prstGeom prst="rect">
            <a:avLst/>
          </a:prstGeom>
          <a:noFill/>
          <a:ln>
            <a:noFill/>
          </a:ln>
        </p:spPr>
      </p:pic>
      <p:pic>
        <p:nvPicPr>
          <p:cNvPr id="254" name="Google Shape;254;p31"/>
          <p:cNvPicPr preferRelativeResize="0"/>
          <p:nvPr/>
        </p:nvPicPr>
        <p:blipFill>
          <a:blip r:embed="rId4">
            <a:alphaModFix/>
          </a:blip>
          <a:stretch>
            <a:fillRect/>
          </a:stretch>
        </p:blipFill>
        <p:spPr>
          <a:xfrm>
            <a:off x="5159400" y="2712175"/>
            <a:ext cx="3414376" cy="1953571"/>
          </a:xfrm>
          <a:prstGeom prst="rect">
            <a:avLst/>
          </a:prstGeom>
          <a:noFill/>
          <a:ln>
            <a:noFill/>
          </a:ln>
        </p:spPr>
      </p:pic>
      <p:sp>
        <p:nvSpPr>
          <p:cNvPr id="255" name="Google Shape;255;p31"/>
          <p:cNvSpPr txBox="1"/>
          <p:nvPr/>
        </p:nvSpPr>
        <p:spPr>
          <a:xfrm>
            <a:off x="4942125" y="4847250"/>
            <a:ext cx="4228500" cy="28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lt1"/>
                </a:solidFill>
                <a:latin typeface="Times New Roman"/>
                <a:ea typeface="Times New Roman"/>
                <a:cs typeface="Times New Roman"/>
                <a:sym typeface="Times New Roman"/>
              </a:rPr>
              <a:t>Kay SMARSLY, Kosmas DRAGOS and Jens WIGGENBROCK : 8 July 2016</a:t>
            </a:r>
            <a:r>
              <a:rPr lang="en" sz="1000">
                <a:latin typeface="Times New Roman"/>
                <a:ea typeface="Times New Roman"/>
                <a:cs typeface="Times New Roman"/>
                <a:sym typeface="Times New Roman"/>
              </a:rPr>
              <a:t>	</a:t>
            </a:r>
            <a:endParaRPr sz="1000">
              <a:latin typeface="Times New Roman"/>
              <a:ea typeface="Times New Roman"/>
              <a:cs typeface="Times New Roman"/>
              <a:sym typeface="Times New Roman"/>
            </a:endParaRPr>
          </a:p>
        </p:txBody>
      </p:sp>
      <p:sp>
        <p:nvSpPr>
          <p:cNvPr id="256" name="Google Shape;256;p31"/>
          <p:cNvSpPr txBox="1"/>
          <p:nvPr/>
        </p:nvSpPr>
        <p:spPr>
          <a:xfrm>
            <a:off x="0" y="0"/>
            <a:ext cx="7650600" cy="56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700">
                <a:solidFill>
                  <a:schemeClr val="dk1"/>
                </a:solidFill>
                <a:latin typeface="Times New Roman"/>
                <a:ea typeface="Times New Roman"/>
                <a:cs typeface="Times New Roman"/>
                <a:sym typeface="Times New Roman"/>
              </a:rPr>
              <a:t>Machine learning techniques for structural health m</a:t>
            </a:r>
            <a:r>
              <a:rPr lang="en" sz="1700">
                <a:solidFill>
                  <a:srgbClr val="FFFFFF"/>
                </a:solidFill>
                <a:latin typeface="Times New Roman"/>
                <a:ea typeface="Times New Roman"/>
                <a:cs typeface="Times New Roman"/>
                <a:sym typeface="Times New Roman"/>
              </a:rPr>
              <a:t>onitoring</a:t>
            </a:r>
            <a:endParaRPr>
              <a:solidFill>
                <a:srgbClr val="FFFFFF"/>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2"/>
                                        </p:tgtEl>
                                        <p:attrNameLst>
                                          <p:attrName>style.visibility</p:attrName>
                                        </p:attrNameLst>
                                      </p:cBhvr>
                                      <p:to>
                                        <p:strVal val="visible"/>
                                      </p:to>
                                    </p:set>
                                    <p:animEffect filter="fade" transition="in">
                                      <p:cBhvr>
                                        <p:cTn dur="1000"/>
                                        <p:tgtEl>
                                          <p:spTgt spid="25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3"/>
                                        </p:tgtEl>
                                        <p:attrNameLst>
                                          <p:attrName>style.visibility</p:attrName>
                                        </p:attrNameLst>
                                      </p:cBhvr>
                                      <p:to>
                                        <p:strVal val="visible"/>
                                      </p:to>
                                    </p:set>
                                    <p:animEffect filter="fade" transition="in">
                                      <p:cBhvr>
                                        <p:cTn dur="1000"/>
                                        <p:tgtEl>
                                          <p:spTgt spid="25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4"/>
                                        </p:tgtEl>
                                        <p:attrNameLst>
                                          <p:attrName>style.visibility</p:attrName>
                                        </p:attrNameLst>
                                      </p:cBhvr>
                                      <p:to>
                                        <p:strVal val="visible"/>
                                      </p:to>
                                    </p:set>
                                    <p:animEffect filter="fade" transition="in">
                                      <p:cBhvr>
                                        <p:cTn dur="1000"/>
                                        <p:tgtEl>
                                          <p:spTgt spid="25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4"/>
          <p:cNvSpPr txBox="1"/>
          <p:nvPr>
            <p:ph type="title"/>
          </p:nvPr>
        </p:nvSpPr>
        <p:spPr>
          <a:xfrm>
            <a:off x="0" y="0"/>
            <a:ext cx="8520600" cy="7533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n" sz="1700">
                <a:latin typeface="Times New Roman"/>
                <a:ea typeface="Times New Roman"/>
                <a:cs typeface="Times New Roman"/>
                <a:sym typeface="Times New Roman"/>
              </a:rPr>
              <a:t>Application of the Subspace-Based Methods in Health Monitoring of Civil Structures</a:t>
            </a:r>
            <a:endParaRPr sz="1700">
              <a:latin typeface="Times New Roman"/>
              <a:ea typeface="Times New Roman"/>
              <a:cs typeface="Times New Roman"/>
              <a:sym typeface="Times New Roman"/>
            </a:endParaRPr>
          </a:p>
        </p:txBody>
      </p:sp>
      <p:sp>
        <p:nvSpPr>
          <p:cNvPr id="92" name="Google Shape;92;p14"/>
          <p:cNvSpPr txBox="1"/>
          <p:nvPr>
            <p:ph idx="1" type="body"/>
          </p:nvPr>
        </p:nvSpPr>
        <p:spPr>
          <a:xfrm>
            <a:off x="457200" y="677100"/>
            <a:ext cx="8055300" cy="3339000"/>
          </a:xfrm>
          <a:prstGeom prst="rect">
            <a:avLst/>
          </a:prstGeom>
        </p:spPr>
        <p:txBody>
          <a:bodyPr anchorCtr="0" anchor="t" bIns="91425" lIns="91425" spcFirstLastPara="1" rIns="91425" wrap="square" tIns="91425">
            <a:noAutofit/>
          </a:bodyPr>
          <a:lstStyle/>
          <a:p>
            <a:pPr indent="-311150" lvl="0" marL="0" rtl="0" algn="just">
              <a:spcBef>
                <a:spcPts val="0"/>
              </a:spcBef>
              <a:spcAft>
                <a:spcPts val="0"/>
              </a:spcAft>
              <a:buClr>
                <a:srgbClr val="000000"/>
              </a:buClr>
              <a:buSzPts val="1300"/>
              <a:buFont typeface="Times New Roman"/>
              <a:buChar char="●"/>
            </a:pPr>
            <a:r>
              <a:rPr lang="en" sz="1300">
                <a:solidFill>
                  <a:srgbClr val="000000"/>
                </a:solidFill>
                <a:latin typeface="Times New Roman"/>
                <a:ea typeface="Times New Roman"/>
                <a:cs typeface="Times New Roman"/>
                <a:sym typeface="Times New Roman"/>
              </a:rPr>
              <a:t>Subspace-based techniques in the vibration-based damage detection (VDD) of civil structures and is a promising field in SHM that assesses the health state of structures using vibration parameters.</a:t>
            </a:r>
            <a:endParaRPr sz="1300">
              <a:solidFill>
                <a:srgbClr val="000000"/>
              </a:solidFill>
              <a:latin typeface="Times New Roman"/>
              <a:ea typeface="Times New Roman"/>
              <a:cs typeface="Times New Roman"/>
              <a:sym typeface="Times New Roman"/>
            </a:endParaRPr>
          </a:p>
          <a:p>
            <a:pPr indent="-311150" lvl="0" marL="0" rtl="0" algn="just">
              <a:spcBef>
                <a:spcPts val="0"/>
              </a:spcBef>
              <a:spcAft>
                <a:spcPts val="0"/>
              </a:spcAft>
              <a:buClr>
                <a:srgbClr val="000000"/>
              </a:buClr>
              <a:buSzPts val="1300"/>
              <a:buFont typeface="Times New Roman"/>
              <a:buChar char="●"/>
            </a:pPr>
            <a:r>
              <a:rPr lang="en" sz="1300">
                <a:solidFill>
                  <a:srgbClr val="000000"/>
                </a:solidFill>
                <a:latin typeface="Times New Roman"/>
                <a:ea typeface="Times New Roman"/>
                <a:cs typeface="Times New Roman"/>
                <a:sym typeface="Times New Roman"/>
              </a:rPr>
              <a:t>Structures in VDD can be broadly divided into two categories: mechanical engineering structures and civil engineering structures. </a:t>
            </a:r>
            <a:endParaRPr sz="1300">
              <a:solidFill>
                <a:srgbClr val="000000"/>
              </a:solidFill>
              <a:latin typeface="Times New Roman"/>
              <a:ea typeface="Times New Roman"/>
              <a:cs typeface="Times New Roman"/>
              <a:sym typeface="Times New Roman"/>
            </a:endParaRPr>
          </a:p>
          <a:p>
            <a:pPr indent="-311150" lvl="0" marL="0" rtl="0" algn="just">
              <a:spcBef>
                <a:spcPts val="0"/>
              </a:spcBef>
              <a:spcAft>
                <a:spcPts val="0"/>
              </a:spcAft>
              <a:buClr>
                <a:srgbClr val="000000"/>
              </a:buClr>
              <a:buSzPts val="1300"/>
              <a:buFont typeface="Times New Roman"/>
              <a:buChar char="●"/>
            </a:pPr>
            <a:r>
              <a:rPr lang="en" sz="1300">
                <a:solidFill>
                  <a:srgbClr val="000000"/>
                </a:solidFill>
                <a:latin typeface="Times New Roman"/>
                <a:ea typeface="Times New Roman"/>
                <a:cs typeface="Times New Roman"/>
                <a:sym typeface="Times New Roman"/>
              </a:rPr>
              <a:t>Identification methods can be classified into two categories: incorporating input-output measurements and use unknown output measurements. </a:t>
            </a:r>
            <a:endParaRPr sz="1300">
              <a:solidFill>
                <a:srgbClr val="000000"/>
              </a:solidFill>
              <a:latin typeface="Times New Roman"/>
              <a:ea typeface="Times New Roman"/>
              <a:cs typeface="Times New Roman"/>
              <a:sym typeface="Times New Roman"/>
            </a:endParaRPr>
          </a:p>
          <a:p>
            <a:pPr indent="-311150" lvl="0" marL="0" rtl="0" algn="just">
              <a:spcBef>
                <a:spcPts val="0"/>
              </a:spcBef>
              <a:spcAft>
                <a:spcPts val="0"/>
              </a:spcAft>
              <a:buClr>
                <a:srgbClr val="000000"/>
              </a:buClr>
              <a:buSzPts val="1300"/>
              <a:buFont typeface="Times New Roman"/>
              <a:buChar char="●"/>
            </a:pPr>
            <a:r>
              <a:rPr lang="en" sz="1300">
                <a:solidFill>
                  <a:srgbClr val="000000"/>
                </a:solidFill>
                <a:latin typeface="Times New Roman"/>
                <a:ea typeface="Times New Roman"/>
                <a:cs typeface="Times New Roman"/>
                <a:sym typeface="Times New Roman"/>
              </a:rPr>
              <a:t>Output-only subspace system identification also referred as stochastic 							subspace identification (SSI)</a:t>
            </a:r>
            <a:endParaRPr sz="1300">
              <a:solidFill>
                <a:srgbClr val="000000"/>
              </a:solidFill>
              <a:latin typeface="Times New Roman"/>
              <a:ea typeface="Times New Roman"/>
              <a:cs typeface="Times New Roman"/>
              <a:sym typeface="Times New Roman"/>
            </a:endParaRPr>
          </a:p>
          <a:p>
            <a:pPr indent="-311150" lvl="0" marL="0" rtl="0" algn="l">
              <a:spcBef>
                <a:spcPts val="0"/>
              </a:spcBef>
              <a:spcAft>
                <a:spcPts val="0"/>
              </a:spcAft>
              <a:buClr>
                <a:srgbClr val="000000"/>
              </a:buClr>
              <a:buSzPts val="1300"/>
              <a:buFont typeface="Times New Roman"/>
              <a:buChar char="●"/>
            </a:pPr>
            <a:r>
              <a:rPr lang="en" sz="1300">
                <a:solidFill>
                  <a:srgbClr val="000000"/>
                </a:solidFill>
                <a:latin typeface="Times New Roman"/>
                <a:ea typeface="Times New Roman"/>
                <a:cs typeface="Times New Roman"/>
                <a:sym typeface="Times New Roman"/>
              </a:rPr>
              <a:t>Higher accuracy was achieved using the input-output approach as                                                                                    using input information provides more reliable results  for  modal                                                                         identification.</a:t>
            </a:r>
            <a:endParaRPr sz="1300">
              <a:solidFill>
                <a:srgbClr val="000000"/>
              </a:solidFill>
              <a:latin typeface="Times New Roman"/>
              <a:ea typeface="Times New Roman"/>
              <a:cs typeface="Times New Roman"/>
              <a:sym typeface="Times New Roman"/>
            </a:endParaRPr>
          </a:p>
          <a:p>
            <a:pPr indent="0" lvl="0" marL="0" rtl="0" algn="just">
              <a:spcBef>
                <a:spcPts val="0"/>
              </a:spcBef>
              <a:spcAft>
                <a:spcPts val="0"/>
              </a:spcAft>
              <a:buNone/>
            </a:pPr>
            <a:r>
              <a:t/>
            </a:r>
            <a:endParaRPr sz="1300">
              <a:solidFill>
                <a:srgbClr val="000000"/>
              </a:solidFill>
              <a:latin typeface="Times New Roman"/>
              <a:ea typeface="Times New Roman"/>
              <a:cs typeface="Times New Roman"/>
              <a:sym typeface="Times New Roman"/>
            </a:endParaRPr>
          </a:p>
        </p:txBody>
      </p:sp>
      <p:sp>
        <p:nvSpPr>
          <p:cNvPr id="93" name="Google Shape;93;p14"/>
          <p:cNvSpPr txBox="1"/>
          <p:nvPr/>
        </p:nvSpPr>
        <p:spPr>
          <a:xfrm>
            <a:off x="1575900" y="4838075"/>
            <a:ext cx="7779900" cy="50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FFFFFF"/>
                </a:solidFill>
                <a:latin typeface="Times New Roman"/>
                <a:ea typeface="Times New Roman"/>
                <a:cs typeface="Times New Roman"/>
                <a:sym typeface="Times New Roman"/>
              </a:rPr>
              <a:t>Hoofar Shokravi, Hooman Shokravi, Norhisham Bakhary, Mahshid Heidarrezaei, Seyed Saeid Rahimian Koloor and Michal Petru : 22 May 2020</a:t>
            </a:r>
            <a:endParaRPr sz="1000">
              <a:solidFill>
                <a:srgbClr val="FFFFFF"/>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1100"/>
              <a:t>				</a:t>
            </a:r>
            <a:endParaRPr sz="1100"/>
          </a:p>
          <a:p>
            <a:pPr indent="0" lvl="0" marL="0" rtl="0" algn="l">
              <a:spcBef>
                <a:spcPts val="0"/>
              </a:spcBef>
              <a:spcAft>
                <a:spcPts val="0"/>
              </a:spcAft>
              <a:buNone/>
            </a:pPr>
            <a:r>
              <a:rPr lang="en" sz="1100"/>
              <a:t>			</a:t>
            </a:r>
            <a:endParaRPr sz="1100"/>
          </a:p>
          <a:p>
            <a:pPr indent="0" lvl="0" marL="0" rtl="0" algn="l">
              <a:spcBef>
                <a:spcPts val="0"/>
              </a:spcBef>
              <a:spcAft>
                <a:spcPts val="0"/>
              </a:spcAft>
              <a:buNone/>
            </a:pPr>
            <a:r>
              <a:rPr lang="en" sz="1100"/>
              <a:t>		</a:t>
            </a:r>
            <a:endParaRPr sz="1100"/>
          </a:p>
        </p:txBody>
      </p:sp>
      <p:pic>
        <p:nvPicPr>
          <p:cNvPr id="94" name="Google Shape;94;p14"/>
          <p:cNvPicPr preferRelativeResize="0"/>
          <p:nvPr/>
        </p:nvPicPr>
        <p:blipFill>
          <a:blip r:embed="rId3">
            <a:alphaModFix/>
          </a:blip>
          <a:stretch>
            <a:fillRect/>
          </a:stretch>
        </p:blipFill>
        <p:spPr>
          <a:xfrm>
            <a:off x="5426600" y="1952650"/>
            <a:ext cx="3644349" cy="28854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2"/>
                                        </p:tgtEl>
                                        <p:attrNameLst>
                                          <p:attrName>style.visibility</p:attrName>
                                        </p:attrNameLst>
                                      </p:cBhvr>
                                      <p:to>
                                        <p:strVal val="visible"/>
                                      </p:to>
                                    </p:set>
                                    <p:animEffect filter="fade" transition="in">
                                      <p:cBhvr>
                                        <p:cTn dur="1000"/>
                                        <p:tgtEl>
                                          <p:spTgt spid="9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4"/>
                                        </p:tgtEl>
                                        <p:attrNameLst>
                                          <p:attrName>style.visibility</p:attrName>
                                        </p:attrNameLst>
                                      </p:cBhvr>
                                      <p:to>
                                        <p:strVal val="visible"/>
                                      </p:to>
                                    </p:set>
                                    <p:animEffect filter="fade" transition="in">
                                      <p:cBhvr>
                                        <p:cTn dur="1000"/>
                                        <p:tgtEl>
                                          <p:spTgt spid="9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32"/>
          <p:cNvSpPr txBox="1"/>
          <p:nvPr>
            <p:ph type="title"/>
          </p:nvPr>
        </p:nvSpPr>
        <p:spPr>
          <a:xfrm>
            <a:off x="307575" y="566850"/>
            <a:ext cx="4045200" cy="379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000">
                <a:latin typeface="Times New Roman"/>
                <a:ea typeface="Times New Roman"/>
                <a:cs typeface="Times New Roman"/>
                <a:sym typeface="Times New Roman"/>
              </a:rPr>
              <a:t>Implementation</a:t>
            </a:r>
            <a:endParaRPr sz="2000">
              <a:latin typeface="Times New Roman"/>
              <a:ea typeface="Times New Roman"/>
              <a:cs typeface="Times New Roman"/>
              <a:sym typeface="Times New Roman"/>
            </a:endParaRPr>
          </a:p>
        </p:txBody>
      </p:sp>
      <p:sp>
        <p:nvSpPr>
          <p:cNvPr id="262" name="Google Shape;262;p32"/>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196850" lvl="0" marL="114300" rtl="0" algn="l">
              <a:spcBef>
                <a:spcPts val="0"/>
              </a:spcBef>
              <a:spcAft>
                <a:spcPts val="0"/>
              </a:spcAft>
              <a:buSzPts val="1300"/>
              <a:buFont typeface="Times New Roman"/>
              <a:buChar char="●"/>
            </a:pPr>
            <a:r>
              <a:rPr lang="en" sz="1300">
                <a:latin typeface="Times New Roman"/>
                <a:ea typeface="Times New Roman"/>
                <a:cs typeface="Times New Roman"/>
                <a:sym typeface="Times New Roman"/>
              </a:rPr>
              <a:t>T</a:t>
            </a:r>
            <a:r>
              <a:rPr lang="en" sz="1300">
                <a:latin typeface="Times New Roman"/>
                <a:ea typeface="Times New Roman"/>
                <a:cs typeface="Times New Roman"/>
                <a:sym typeface="Times New Roman"/>
              </a:rPr>
              <a:t>he peak amplitudes of the frequency spectrum, obtained by the Fourier transformation of acceleration response data are correlated. </a:t>
            </a:r>
            <a:endParaRPr sz="1300">
              <a:latin typeface="Times New Roman"/>
              <a:ea typeface="Times New Roman"/>
              <a:cs typeface="Times New Roman"/>
              <a:sym typeface="Times New Roman"/>
            </a:endParaRPr>
          </a:p>
          <a:p>
            <a:pPr indent="-196850" lvl="0" marL="114300" rtl="0" algn="l">
              <a:spcBef>
                <a:spcPts val="0"/>
              </a:spcBef>
              <a:spcAft>
                <a:spcPts val="0"/>
              </a:spcAft>
              <a:buSzPts val="1300"/>
              <a:buFont typeface="Times New Roman"/>
              <a:buChar char="●"/>
            </a:pPr>
            <a:r>
              <a:rPr lang="en" sz="1300">
                <a:latin typeface="Times New Roman"/>
                <a:ea typeface="Times New Roman"/>
                <a:cs typeface="Times New Roman"/>
                <a:sym typeface="Times New Roman"/>
              </a:rPr>
              <a:t>The correlation can be exploited to predict the modal peak amplitudes of selected sensors, using the modal peak amplitudes of correlated sensors as input data. </a:t>
            </a:r>
            <a:endParaRPr sz="1300">
              <a:latin typeface="Times New Roman"/>
              <a:ea typeface="Times New Roman"/>
              <a:cs typeface="Times New Roman"/>
              <a:sym typeface="Times New Roman"/>
            </a:endParaRPr>
          </a:p>
          <a:p>
            <a:pPr indent="-196850" lvl="0" marL="114300" rtl="0" algn="l">
              <a:spcBef>
                <a:spcPts val="0"/>
              </a:spcBef>
              <a:spcAft>
                <a:spcPts val="0"/>
              </a:spcAft>
              <a:buSzPts val="1300"/>
              <a:buFont typeface="Times New Roman"/>
              <a:buChar char="●"/>
            </a:pPr>
            <a:r>
              <a:rPr lang="en" sz="1300">
                <a:latin typeface="Times New Roman"/>
                <a:ea typeface="Times New Roman"/>
                <a:cs typeface="Times New Roman"/>
                <a:sym typeface="Times New Roman"/>
              </a:rPr>
              <a:t>Deviations between expected amplitudes and actual amplitudes (i.e. from the measured data) are indicative of sensor faults and miscalibrations.</a:t>
            </a:r>
            <a:endParaRPr sz="1300">
              <a:latin typeface="Times New Roman"/>
              <a:ea typeface="Times New Roman"/>
              <a:cs typeface="Times New Roman"/>
              <a:sym typeface="Times New Roman"/>
            </a:endParaRPr>
          </a:p>
          <a:p>
            <a:pPr indent="-196850" lvl="0" marL="114300" rtl="0" algn="l">
              <a:spcBef>
                <a:spcPts val="0"/>
              </a:spcBef>
              <a:spcAft>
                <a:spcPts val="0"/>
              </a:spcAft>
              <a:buSzPts val="1300"/>
              <a:buFont typeface="Times New Roman"/>
              <a:buChar char="●"/>
            </a:pPr>
            <a:r>
              <a:rPr lang="en" sz="1300">
                <a:latin typeface="Times New Roman"/>
                <a:ea typeface="Times New Roman"/>
                <a:cs typeface="Times New Roman"/>
                <a:sym typeface="Times New Roman"/>
              </a:rPr>
              <a:t>A wireless SHM system is designed that comprises wireless sensor nodes, each of which including an integrated 3-axis accelerometer, a base station, and a host computer.</a:t>
            </a:r>
            <a:endParaRPr/>
          </a:p>
        </p:txBody>
      </p:sp>
      <p:pic>
        <p:nvPicPr>
          <p:cNvPr id="263" name="Google Shape;263;p32"/>
          <p:cNvPicPr preferRelativeResize="0"/>
          <p:nvPr/>
        </p:nvPicPr>
        <p:blipFill rotWithShape="1">
          <a:blip r:embed="rId3">
            <a:alphaModFix/>
          </a:blip>
          <a:srcRect b="6410" l="0" r="0" t="0"/>
          <a:stretch/>
        </p:blipFill>
        <p:spPr>
          <a:xfrm>
            <a:off x="304800" y="1303550"/>
            <a:ext cx="3973576" cy="2343450"/>
          </a:xfrm>
          <a:prstGeom prst="rect">
            <a:avLst/>
          </a:prstGeom>
          <a:noFill/>
          <a:ln>
            <a:noFill/>
          </a:ln>
        </p:spPr>
      </p:pic>
      <p:sp>
        <p:nvSpPr>
          <p:cNvPr id="264" name="Google Shape;264;p32"/>
          <p:cNvSpPr txBox="1"/>
          <p:nvPr/>
        </p:nvSpPr>
        <p:spPr>
          <a:xfrm>
            <a:off x="0" y="150"/>
            <a:ext cx="7650600" cy="56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700">
                <a:solidFill>
                  <a:schemeClr val="dk1"/>
                </a:solidFill>
                <a:latin typeface="Times New Roman"/>
                <a:ea typeface="Times New Roman"/>
                <a:cs typeface="Times New Roman"/>
                <a:sym typeface="Times New Roman"/>
              </a:rPr>
              <a:t>Machine learning techniques for structural health m</a:t>
            </a:r>
            <a:r>
              <a:rPr lang="en" sz="1700">
                <a:solidFill>
                  <a:srgbClr val="FFFFFF"/>
                </a:solidFill>
                <a:latin typeface="Times New Roman"/>
                <a:ea typeface="Times New Roman"/>
                <a:cs typeface="Times New Roman"/>
                <a:sym typeface="Times New Roman"/>
              </a:rPr>
              <a:t>onitoring</a:t>
            </a:r>
            <a:endParaRPr>
              <a:solidFill>
                <a:srgbClr val="FFFFFF"/>
              </a:solidFill>
            </a:endParaRPr>
          </a:p>
        </p:txBody>
      </p:sp>
      <p:sp>
        <p:nvSpPr>
          <p:cNvPr id="265" name="Google Shape;265;p32"/>
          <p:cNvSpPr txBox="1"/>
          <p:nvPr/>
        </p:nvSpPr>
        <p:spPr>
          <a:xfrm>
            <a:off x="4942125" y="4847250"/>
            <a:ext cx="4228500" cy="28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lt1"/>
                </a:solidFill>
                <a:latin typeface="Times New Roman"/>
                <a:ea typeface="Times New Roman"/>
                <a:cs typeface="Times New Roman"/>
                <a:sym typeface="Times New Roman"/>
              </a:rPr>
              <a:t>Kay SMARSLY, Kosmas DRAGOS and Jens WIGGENBROCK : 8 July 2016</a:t>
            </a:r>
            <a:r>
              <a:rPr lang="en" sz="1000">
                <a:latin typeface="Times New Roman"/>
                <a:ea typeface="Times New Roman"/>
                <a:cs typeface="Times New Roman"/>
                <a:sym typeface="Times New Roman"/>
              </a:rPr>
              <a:t>	</a:t>
            </a:r>
            <a:endParaRPr sz="1000">
              <a:latin typeface="Times New Roman"/>
              <a:ea typeface="Times New Roman"/>
              <a:cs typeface="Times New Roman"/>
              <a:sym typeface="Times New Roman"/>
            </a:endParaRPr>
          </a:p>
        </p:txBody>
      </p:sp>
      <p:pic>
        <p:nvPicPr>
          <p:cNvPr id="266" name="Google Shape;266;p32"/>
          <p:cNvPicPr preferRelativeResize="0"/>
          <p:nvPr/>
        </p:nvPicPr>
        <p:blipFill>
          <a:blip r:embed="rId4">
            <a:alphaModFix/>
          </a:blip>
          <a:stretch>
            <a:fillRect/>
          </a:stretch>
        </p:blipFill>
        <p:spPr>
          <a:xfrm>
            <a:off x="1289425" y="3962100"/>
            <a:ext cx="1650078" cy="7242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2"/>
                                        </p:tgtEl>
                                        <p:attrNameLst>
                                          <p:attrName>style.visibility</p:attrName>
                                        </p:attrNameLst>
                                      </p:cBhvr>
                                      <p:to>
                                        <p:strVal val="visible"/>
                                      </p:to>
                                    </p:set>
                                    <p:animEffect filter="fade" transition="in">
                                      <p:cBhvr>
                                        <p:cTn dur="1000"/>
                                        <p:tgtEl>
                                          <p:spTgt spid="26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3"/>
                                        </p:tgtEl>
                                        <p:attrNameLst>
                                          <p:attrName>style.visibility</p:attrName>
                                        </p:attrNameLst>
                                      </p:cBhvr>
                                      <p:to>
                                        <p:strVal val="visible"/>
                                      </p:to>
                                    </p:set>
                                    <p:animEffect filter="fade" transition="in">
                                      <p:cBhvr>
                                        <p:cTn dur="1000"/>
                                        <p:tgtEl>
                                          <p:spTgt spid="26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33"/>
          <p:cNvSpPr txBox="1"/>
          <p:nvPr>
            <p:ph type="title"/>
          </p:nvPr>
        </p:nvSpPr>
        <p:spPr>
          <a:xfrm>
            <a:off x="1393450" y="583675"/>
            <a:ext cx="6238500" cy="446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900">
                <a:latin typeface="Times New Roman"/>
                <a:ea typeface="Times New Roman"/>
                <a:cs typeface="Times New Roman"/>
                <a:sym typeface="Times New Roman"/>
              </a:rPr>
              <a:t>App. of Autonomous fault Detection</a:t>
            </a:r>
            <a:endParaRPr sz="1900">
              <a:latin typeface="Times New Roman"/>
              <a:ea typeface="Times New Roman"/>
              <a:cs typeface="Times New Roman"/>
              <a:sym typeface="Times New Roman"/>
            </a:endParaRPr>
          </a:p>
        </p:txBody>
      </p:sp>
      <p:pic>
        <p:nvPicPr>
          <p:cNvPr id="272" name="Google Shape;272;p33"/>
          <p:cNvPicPr preferRelativeResize="0"/>
          <p:nvPr/>
        </p:nvPicPr>
        <p:blipFill>
          <a:blip r:embed="rId3">
            <a:alphaModFix/>
          </a:blip>
          <a:stretch>
            <a:fillRect/>
          </a:stretch>
        </p:blipFill>
        <p:spPr>
          <a:xfrm>
            <a:off x="1774450" y="1182775"/>
            <a:ext cx="5404534" cy="3250713"/>
          </a:xfrm>
          <a:prstGeom prst="rect">
            <a:avLst/>
          </a:prstGeom>
          <a:noFill/>
          <a:ln>
            <a:noFill/>
          </a:ln>
        </p:spPr>
      </p:pic>
      <p:sp>
        <p:nvSpPr>
          <p:cNvPr id="273" name="Google Shape;273;p33"/>
          <p:cNvSpPr txBox="1"/>
          <p:nvPr/>
        </p:nvSpPr>
        <p:spPr>
          <a:xfrm>
            <a:off x="0" y="0"/>
            <a:ext cx="6238500" cy="50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700">
                <a:solidFill>
                  <a:srgbClr val="FFFFFF"/>
                </a:solidFill>
                <a:latin typeface="Times New Roman"/>
                <a:ea typeface="Times New Roman"/>
                <a:cs typeface="Times New Roman"/>
                <a:sym typeface="Times New Roman"/>
              </a:rPr>
              <a:t>Machine learning techniques for structural health monitoring</a:t>
            </a:r>
            <a:endParaRPr>
              <a:solidFill>
                <a:srgbClr val="FFFFFF"/>
              </a:solidFill>
            </a:endParaRPr>
          </a:p>
        </p:txBody>
      </p:sp>
      <p:sp>
        <p:nvSpPr>
          <p:cNvPr id="274" name="Google Shape;274;p33"/>
          <p:cNvSpPr txBox="1"/>
          <p:nvPr/>
        </p:nvSpPr>
        <p:spPr>
          <a:xfrm>
            <a:off x="4942125" y="4847250"/>
            <a:ext cx="4228500" cy="28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lt1"/>
                </a:solidFill>
                <a:latin typeface="Times New Roman"/>
                <a:ea typeface="Times New Roman"/>
                <a:cs typeface="Times New Roman"/>
                <a:sym typeface="Times New Roman"/>
              </a:rPr>
              <a:t>Kay SMARSLY, Kosmas DRAGOS and Jens WIGGENBROCK : 8 July 2016</a:t>
            </a:r>
            <a:r>
              <a:rPr lang="en" sz="1000">
                <a:latin typeface="Times New Roman"/>
                <a:ea typeface="Times New Roman"/>
                <a:cs typeface="Times New Roman"/>
                <a:sym typeface="Times New Roman"/>
              </a:rPr>
              <a:t>	</a:t>
            </a:r>
            <a:endParaRPr sz="1000">
              <a:latin typeface="Times New Roman"/>
              <a:ea typeface="Times New Roman"/>
              <a:cs typeface="Times New Roman"/>
              <a:sym typeface="Times New Roman"/>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2"/>
                                        </p:tgtEl>
                                        <p:attrNameLst>
                                          <p:attrName>style.visibility</p:attrName>
                                        </p:attrNameLst>
                                      </p:cBhvr>
                                      <p:to>
                                        <p:strVal val="visible"/>
                                      </p:to>
                                    </p:set>
                                    <p:animEffect filter="fade" transition="in">
                                      <p:cBhvr>
                                        <p:cTn dur="1000"/>
                                        <p:tgtEl>
                                          <p:spTgt spid="27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15"/>
          <p:cNvSpPr txBox="1"/>
          <p:nvPr>
            <p:ph type="title"/>
          </p:nvPr>
        </p:nvSpPr>
        <p:spPr>
          <a:xfrm>
            <a:off x="311700" y="410000"/>
            <a:ext cx="14295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u="sng">
                <a:latin typeface="Times New Roman"/>
                <a:ea typeface="Times New Roman"/>
                <a:cs typeface="Times New Roman"/>
                <a:sym typeface="Times New Roman"/>
              </a:rPr>
              <a:t>SSI Data</a:t>
            </a:r>
            <a:endParaRPr sz="2200" u="sng">
              <a:latin typeface="Times New Roman"/>
              <a:ea typeface="Times New Roman"/>
              <a:cs typeface="Times New Roman"/>
              <a:sym typeface="Times New Roman"/>
            </a:endParaRPr>
          </a:p>
        </p:txBody>
      </p:sp>
      <p:sp>
        <p:nvSpPr>
          <p:cNvPr id="100" name="Google Shape;100;p15"/>
          <p:cNvSpPr txBox="1"/>
          <p:nvPr>
            <p:ph idx="1" type="body"/>
          </p:nvPr>
        </p:nvSpPr>
        <p:spPr>
          <a:xfrm>
            <a:off x="457200" y="1017788"/>
            <a:ext cx="8520600" cy="3339000"/>
          </a:xfrm>
          <a:prstGeom prst="rect">
            <a:avLst/>
          </a:prstGeom>
        </p:spPr>
        <p:txBody>
          <a:bodyPr anchorCtr="0" anchor="t" bIns="91425" lIns="91425" spcFirstLastPara="1" rIns="91425" wrap="square" tIns="91425">
            <a:noAutofit/>
          </a:bodyPr>
          <a:lstStyle/>
          <a:p>
            <a:pPr indent="-311150" lvl="0" marL="0" rtl="0" algn="just">
              <a:spcBef>
                <a:spcPts val="0"/>
              </a:spcBef>
              <a:spcAft>
                <a:spcPts val="0"/>
              </a:spcAft>
              <a:buClr>
                <a:srgbClr val="000000"/>
              </a:buClr>
              <a:buSzPts val="1300"/>
              <a:buFont typeface="Times New Roman"/>
              <a:buChar char="●"/>
            </a:pPr>
            <a:r>
              <a:rPr lang="en" sz="1300">
                <a:solidFill>
                  <a:srgbClr val="000000"/>
                </a:solidFill>
                <a:latin typeface="Times New Roman"/>
                <a:ea typeface="Times New Roman"/>
                <a:cs typeface="Times New Roman"/>
                <a:sym typeface="Times New Roman"/>
              </a:rPr>
              <a:t>Data-driven stochastic subspace identification (SSI-DATA) efficacy of three different excitation signals of impact, excellent agreement with estimated modal frequencies of more robust modes and less accurate results were reported for damping ratios.</a:t>
            </a:r>
            <a:endParaRPr sz="1300">
              <a:solidFill>
                <a:srgbClr val="000000"/>
              </a:solidFill>
              <a:latin typeface="Times New Roman"/>
              <a:ea typeface="Times New Roman"/>
              <a:cs typeface="Times New Roman"/>
              <a:sym typeface="Times New Roman"/>
            </a:endParaRPr>
          </a:p>
          <a:p>
            <a:pPr indent="-311150" lvl="0" marL="0" rtl="0" algn="just">
              <a:spcBef>
                <a:spcPts val="0"/>
              </a:spcBef>
              <a:spcAft>
                <a:spcPts val="0"/>
              </a:spcAft>
              <a:buClr>
                <a:srgbClr val="000000"/>
              </a:buClr>
              <a:buSzPts val="1300"/>
              <a:buFont typeface="Times New Roman"/>
              <a:buChar char="●"/>
            </a:pPr>
            <a:r>
              <a:rPr lang="en" sz="1300">
                <a:solidFill>
                  <a:srgbClr val="000000"/>
                </a:solidFill>
                <a:latin typeface="Times New Roman"/>
                <a:ea typeface="Times New Roman"/>
                <a:cs typeface="Times New Roman"/>
                <a:sym typeface="Times New Roman"/>
              </a:rPr>
              <a:t>A combined subspace system identification method is generally applied in modal analysis and the health monitoring of seismic-excited civil structures.</a:t>
            </a:r>
            <a:endParaRPr sz="1300">
              <a:solidFill>
                <a:srgbClr val="000000"/>
              </a:solidFill>
              <a:latin typeface="Times New Roman"/>
              <a:ea typeface="Times New Roman"/>
              <a:cs typeface="Times New Roman"/>
              <a:sym typeface="Times New Roman"/>
            </a:endParaRPr>
          </a:p>
          <a:p>
            <a:pPr indent="-311150" lvl="0" marL="0" rtl="0" algn="just">
              <a:spcBef>
                <a:spcPts val="0"/>
              </a:spcBef>
              <a:spcAft>
                <a:spcPts val="0"/>
              </a:spcAft>
              <a:buClr>
                <a:srgbClr val="000000"/>
              </a:buClr>
              <a:buSzPts val="1300"/>
              <a:buFont typeface="Times New Roman"/>
              <a:buChar char="●"/>
            </a:pPr>
            <a:r>
              <a:rPr lang="en" sz="1300">
                <a:solidFill>
                  <a:srgbClr val="000000"/>
                </a:solidFill>
                <a:latin typeface="Times New Roman"/>
                <a:ea typeface="Times New Roman"/>
                <a:cs typeface="Times New Roman"/>
                <a:sym typeface="Times New Roman"/>
              </a:rPr>
              <a:t>The subspace system identification is a more suitable choice for modal identification of closely spaced modal frequencies. </a:t>
            </a:r>
            <a:endParaRPr sz="1300">
              <a:solidFill>
                <a:srgbClr val="000000"/>
              </a:solidFill>
              <a:latin typeface="Times New Roman"/>
              <a:ea typeface="Times New Roman"/>
              <a:cs typeface="Times New Roman"/>
              <a:sym typeface="Times New Roman"/>
            </a:endParaRPr>
          </a:p>
          <a:p>
            <a:pPr indent="-311150" lvl="0" marL="0" rtl="0" algn="just">
              <a:spcBef>
                <a:spcPts val="0"/>
              </a:spcBef>
              <a:spcAft>
                <a:spcPts val="0"/>
              </a:spcAft>
              <a:buClr>
                <a:srgbClr val="000000"/>
              </a:buClr>
              <a:buSzPts val="1300"/>
              <a:buFont typeface="Times New Roman"/>
              <a:buChar char="●"/>
            </a:pPr>
            <a:r>
              <a:rPr lang="en" sz="1300">
                <a:solidFill>
                  <a:srgbClr val="000000"/>
                </a:solidFill>
                <a:latin typeface="Times New Roman"/>
                <a:ea typeface="Times New Roman"/>
                <a:cs typeface="Times New Roman"/>
                <a:sym typeface="Times New Roman"/>
              </a:rPr>
              <a:t>Comparison among ERA, and ARMA techniques, subspace</a:t>
            </a:r>
            <a:endParaRPr sz="1300">
              <a:solidFill>
                <a:srgbClr val="000000"/>
              </a:solidFill>
              <a:latin typeface="Times New Roman"/>
              <a:ea typeface="Times New Roman"/>
              <a:cs typeface="Times New Roman"/>
              <a:sym typeface="Times New Roman"/>
            </a:endParaRPr>
          </a:p>
          <a:p>
            <a:pPr indent="0" lvl="0" marL="0" rtl="0" algn="just">
              <a:spcBef>
                <a:spcPts val="0"/>
              </a:spcBef>
              <a:spcAft>
                <a:spcPts val="0"/>
              </a:spcAft>
              <a:buNone/>
            </a:pPr>
            <a:r>
              <a:rPr lang="en" sz="1300">
                <a:solidFill>
                  <a:srgbClr val="000000"/>
                </a:solidFill>
                <a:latin typeface="Times New Roman"/>
                <a:ea typeface="Times New Roman"/>
                <a:cs typeface="Times New Roman"/>
                <a:sym typeface="Times New Roman"/>
              </a:rPr>
              <a:t>system identification has provided the most accurate results</a:t>
            </a:r>
            <a:endParaRPr sz="1300">
              <a:solidFill>
                <a:srgbClr val="000000"/>
              </a:solidFill>
              <a:latin typeface="Times New Roman"/>
              <a:ea typeface="Times New Roman"/>
              <a:cs typeface="Times New Roman"/>
              <a:sym typeface="Times New Roman"/>
            </a:endParaRPr>
          </a:p>
          <a:p>
            <a:pPr indent="0" lvl="0" marL="0" rtl="0" algn="l">
              <a:spcBef>
                <a:spcPts val="0"/>
              </a:spcBef>
              <a:spcAft>
                <a:spcPts val="1600"/>
              </a:spcAft>
              <a:buNone/>
            </a:pPr>
            <a:r>
              <a:t/>
            </a:r>
            <a:endParaRPr/>
          </a:p>
        </p:txBody>
      </p:sp>
      <p:sp>
        <p:nvSpPr>
          <p:cNvPr id="101" name="Google Shape;101;p15"/>
          <p:cNvSpPr txBox="1"/>
          <p:nvPr>
            <p:ph type="title"/>
          </p:nvPr>
        </p:nvSpPr>
        <p:spPr>
          <a:xfrm>
            <a:off x="0" y="0"/>
            <a:ext cx="8520600" cy="4101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n" sz="1700">
                <a:latin typeface="Times New Roman"/>
                <a:ea typeface="Times New Roman"/>
                <a:cs typeface="Times New Roman"/>
                <a:sym typeface="Times New Roman"/>
              </a:rPr>
              <a:t>Application of the Subspace-Based Methods in Health Monitoring of Civil Structures</a:t>
            </a:r>
            <a:endParaRPr sz="1700">
              <a:latin typeface="Times New Roman"/>
              <a:ea typeface="Times New Roman"/>
              <a:cs typeface="Times New Roman"/>
              <a:sym typeface="Times New Roman"/>
            </a:endParaRPr>
          </a:p>
        </p:txBody>
      </p:sp>
      <p:sp>
        <p:nvSpPr>
          <p:cNvPr id="102" name="Google Shape;102;p15"/>
          <p:cNvSpPr txBox="1"/>
          <p:nvPr/>
        </p:nvSpPr>
        <p:spPr>
          <a:xfrm>
            <a:off x="1575900" y="4838075"/>
            <a:ext cx="7779900" cy="50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FFFFFF"/>
                </a:solidFill>
                <a:latin typeface="Times New Roman"/>
                <a:ea typeface="Times New Roman"/>
                <a:cs typeface="Times New Roman"/>
                <a:sym typeface="Times New Roman"/>
              </a:rPr>
              <a:t>Hoofar Shokravi, Hooman Shokravi, Norhisham Bakhary, Mahshid Heidarrezaei, Seyed Saeid Rahimian Koloor and Michal Petru : 22 May 2020</a:t>
            </a:r>
            <a:endParaRPr sz="1000">
              <a:solidFill>
                <a:srgbClr val="FFFFFF"/>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1100"/>
              <a:t>				</a:t>
            </a:r>
            <a:endParaRPr sz="1100"/>
          </a:p>
          <a:p>
            <a:pPr indent="0" lvl="0" marL="0" rtl="0" algn="l">
              <a:spcBef>
                <a:spcPts val="0"/>
              </a:spcBef>
              <a:spcAft>
                <a:spcPts val="0"/>
              </a:spcAft>
              <a:buNone/>
            </a:pPr>
            <a:r>
              <a:rPr lang="en" sz="1100"/>
              <a:t>			</a:t>
            </a:r>
            <a:endParaRPr sz="1100"/>
          </a:p>
          <a:p>
            <a:pPr indent="0" lvl="0" marL="0" rtl="0" algn="l">
              <a:spcBef>
                <a:spcPts val="0"/>
              </a:spcBef>
              <a:spcAft>
                <a:spcPts val="0"/>
              </a:spcAft>
              <a:buNone/>
            </a:pPr>
            <a:r>
              <a:rPr lang="en" sz="1100"/>
              <a:t>		</a:t>
            </a:r>
            <a:endParaRPr sz="1100"/>
          </a:p>
        </p:txBody>
      </p:sp>
      <p:pic>
        <p:nvPicPr>
          <p:cNvPr id="103" name="Google Shape;103;p15"/>
          <p:cNvPicPr preferRelativeResize="0"/>
          <p:nvPr/>
        </p:nvPicPr>
        <p:blipFill rotWithShape="1">
          <a:blip r:embed="rId3">
            <a:alphaModFix/>
          </a:blip>
          <a:srcRect b="0" l="0" r="0" t="4425"/>
          <a:stretch/>
        </p:blipFill>
        <p:spPr>
          <a:xfrm>
            <a:off x="558349" y="2847600"/>
            <a:ext cx="4018024" cy="1990475"/>
          </a:xfrm>
          <a:prstGeom prst="rect">
            <a:avLst/>
          </a:prstGeom>
          <a:noFill/>
          <a:ln>
            <a:noFill/>
          </a:ln>
        </p:spPr>
      </p:pic>
      <p:pic>
        <p:nvPicPr>
          <p:cNvPr id="104" name="Google Shape;104;p15"/>
          <p:cNvPicPr preferRelativeResize="0"/>
          <p:nvPr/>
        </p:nvPicPr>
        <p:blipFill rotWithShape="1">
          <a:blip r:embed="rId4">
            <a:alphaModFix/>
          </a:blip>
          <a:srcRect b="0" l="5603" r="5318" t="31389"/>
          <a:stretch/>
        </p:blipFill>
        <p:spPr>
          <a:xfrm>
            <a:off x="5166050" y="2691875"/>
            <a:ext cx="3889375" cy="21462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0"/>
                                        </p:tgtEl>
                                        <p:attrNameLst>
                                          <p:attrName>style.visibility</p:attrName>
                                        </p:attrNameLst>
                                      </p:cBhvr>
                                      <p:to>
                                        <p:strVal val="visible"/>
                                      </p:to>
                                    </p:set>
                                    <p:animEffect filter="fade" transition="in">
                                      <p:cBhvr>
                                        <p:cTn dur="1000"/>
                                        <p:tgtEl>
                                          <p:spTgt spid="10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3"/>
                                        </p:tgtEl>
                                        <p:attrNameLst>
                                          <p:attrName>style.visibility</p:attrName>
                                        </p:attrNameLst>
                                      </p:cBhvr>
                                      <p:to>
                                        <p:strVal val="visible"/>
                                      </p:to>
                                    </p:set>
                                    <p:animEffect filter="fade" transition="in">
                                      <p:cBhvr>
                                        <p:cTn dur="1000"/>
                                        <p:tgtEl>
                                          <p:spTgt spid="10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4"/>
                                        </p:tgtEl>
                                        <p:attrNameLst>
                                          <p:attrName>style.visibility</p:attrName>
                                        </p:attrNameLst>
                                      </p:cBhvr>
                                      <p:to>
                                        <p:strVal val="visible"/>
                                      </p:to>
                                    </p:set>
                                    <p:animEffect filter="fade" transition="in">
                                      <p:cBhvr>
                                        <p:cTn dur="1000"/>
                                        <p:tgtEl>
                                          <p:spTgt spid="10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16"/>
          <p:cNvSpPr txBox="1"/>
          <p:nvPr>
            <p:ph type="title"/>
          </p:nvPr>
        </p:nvSpPr>
        <p:spPr>
          <a:xfrm>
            <a:off x="0" y="0"/>
            <a:ext cx="8520600" cy="4101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n" sz="1700">
                <a:latin typeface="Times New Roman"/>
                <a:ea typeface="Times New Roman"/>
                <a:cs typeface="Times New Roman"/>
                <a:sym typeface="Times New Roman"/>
              </a:rPr>
              <a:t>Application of the Subspace-Based Methods in Health Monitoring of Civil Structures</a:t>
            </a:r>
            <a:endParaRPr sz="1700">
              <a:latin typeface="Times New Roman"/>
              <a:ea typeface="Times New Roman"/>
              <a:cs typeface="Times New Roman"/>
              <a:sym typeface="Times New Roman"/>
            </a:endParaRPr>
          </a:p>
        </p:txBody>
      </p:sp>
      <p:sp>
        <p:nvSpPr>
          <p:cNvPr id="110" name="Google Shape;110;p16"/>
          <p:cNvSpPr txBox="1"/>
          <p:nvPr/>
        </p:nvSpPr>
        <p:spPr>
          <a:xfrm>
            <a:off x="1575900" y="4838075"/>
            <a:ext cx="7779900" cy="50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FFFFFF"/>
                </a:solidFill>
                <a:latin typeface="Times New Roman"/>
                <a:ea typeface="Times New Roman"/>
                <a:cs typeface="Times New Roman"/>
                <a:sym typeface="Times New Roman"/>
              </a:rPr>
              <a:t>Hoofar Shokravi, Hooman Shokravi, Norhisham Bakhary, Mahshid Heidarrezaei, Seyed Saeid Rahimian Koloor and Michal Petru : 22 May 2020</a:t>
            </a:r>
            <a:endParaRPr sz="1000">
              <a:solidFill>
                <a:srgbClr val="FFFFFF"/>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1100"/>
              <a:t>				</a:t>
            </a:r>
            <a:endParaRPr sz="1100"/>
          </a:p>
          <a:p>
            <a:pPr indent="0" lvl="0" marL="0" rtl="0" algn="l">
              <a:spcBef>
                <a:spcPts val="0"/>
              </a:spcBef>
              <a:spcAft>
                <a:spcPts val="0"/>
              </a:spcAft>
              <a:buNone/>
            </a:pPr>
            <a:r>
              <a:rPr lang="en" sz="1100"/>
              <a:t>			</a:t>
            </a:r>
            <a:endParaRPr sz="1100"/>
          </a:p>
          <a:p>
            <a:pPr indent="0" lvl="0" marL="0" rtl="0" algn="l">
              <a:spcBef>
                <a:spcPts val="0"/>
              </a:spcBef>
              <a:spcAft>
                <a:spcPts val="0"/>
              </a:spcAft>
              <a:buNone/>
            </a:pPr>
            <a:r>
              <a:rPr lang="en" sz="1100"/>
              <a:t>		</a:t>
            </a:r>
            <a:endParaRPr sz="1100"/>
          </a:p>
        </p:txBody>
      </p:sp>
      <p:sp>
        <p:nvSpPr>
          <p:cNvPr id="111" name="Google Shape;111;p16"/>
          <p:cNvSpPr txBox="1"/>
          <p:nvPr>
            <p:ph idx="1" type="body"/>
          </p:nvPr>
        </p:nvSpPr>
        <p:spPr>
          <a:xfrm>
            <a:off x="457200" y="941600"/>
            <a:ext cx="8520600" cy="3347100"/>
          </a:xfrm>
          <a:prstGeom prst="rect">
            <a:avLst/>
          </a:prstGeom>
        </p:spPr>
        <p:txBody>
          <a:bodyPr anchorCtr="0" anchor="t" bIns="91425" lIns="91425" spcFirstLastPara="1" rIns="91425" wrap="square" tIns="91425">
            <a:noAutofit/>
          </a:bodyPr>
          <a:lstStyle/>
          <a:p>
            <a:pPr indent="-311150" lvl="0" marL="0" rtl="0" algn="just">
              <a:lnSpc>
                <a:spcPct val="100000"/>
              </a:lnSpc>
              <a:spcBef>
                <a:spcPts val="0"/>
              </a:spcBef>
              <a:spcAft>
                <a:spcPts val="0"/>
              </a:spcAft>
              <a:buClr>
                <a:srgbClr val="000000"/>
              </a:buClr>
              <a:buSzPts val="1300"/>
              <a:buFont typeface="Times New Roman"/>
              <a:buAutoNum type="arabicPeriod"/>
            </a:pPr>
            <a:r>
              <a:rPr lang="en" sz="1300">
                <a:solidFill>
                  <a:srgbClr val="000000"/>
                </a:solidFill>
                <a:latin typeface="Times New Roman"/>
                <a:ea typeface="Times New Roman"/>
                <a:cs typeface="Times New Roman"/>
                <a:sym typeface="Times New Roman"/>
              </a:rPr>
              <a:t>Firstly the Henkel block matrix is constructed from the measured vibration sensor data as </a:t>
            </a:r>
            <a:endParaRPr sz="1300">
              <a:solidFill>
                <a:srgbClr val="000000"/>
              </a:solidFill>
              <a:latin typeface="Times New Roman"/>
              <a:ea typeface="Times New Roman"/>
              <a:cs typeface="Times New Roman"/>
              <a:sym typeface="Times New Roman"/>
            </a:endParaRPr>
          </a:p>
          <a:p>
            <a:pPr indent="0" lvl="0" marL="457200" rtl="0" algn="just">
              <a:lnSpc>
                <a:spcPct val="100000"/>
              </a:lnSpc>
              <a:spcBef>
                <a:spcPts val="0"/>
              </a:spcBef>
              <a:spcAft>
                <a:spcPts val="0"/>
              </a:spcAft>
              <a:buNone/>
            </a:pPr>
            <a:r>
              <a:t/>
            </a:r>
            <a:endParaRPr sz="1300">
              <a:solidFill>
                <a:srgbClr val="000000"/>
              </a:solidFill>
              <a:latin typeface="Times New Roman"/>
              <a:ea typeface="Times New Roman"/>
              <a:cs typeface="Times New Roman"/>
              <a:sym typeface="Times New Roman"/>
            </a:endParaRPr>
          </a:p>
          <a:p>
            <a:pPr indent="0" lvl="0" marL="457200" rtl="0" algn="just">
              <a:lnSpc>
                <a:spcPct val="100000"/>
              </a:lnSpc>
              <a:spcBef>
                <a:spcPts val="0"/>
              </a:spcBef>
              <a:spcAft>
                <a:spcPts val="0"/>
              </a:spcAft>
              <a:buNone/>
            </a:pPr>
            <a:r>
              <a:t/>
            </a:r>
            <a:endParaRPr sz="1300">
              <a:solidFill>
                <a:srgbClr val="000000"/>
              </a:solidFill>
              <a:latin typeface="Times New Roman"/>
              <a:ea typeface="Times New Roman"/>
              <a:cs typeface="Times New Roman"/>
              <a:sym typeface="Times New Roman"/>
            </a:endParaRPr>
          </a:p>
          <a:p>
            <a:pPr indent="0" lvl="0" marL="457200" rtl="0" algn="just">
              <a:lnSpc>
                <a:spcPct val="100000"/>
              </a:lnSpc>
              <a:spcBef>
                <a:spcPts val="0"/>
              </a:spcBef>
              <a:spcAft>
                <a:spcPts val="0"/>
              </a:spcAft>
              <a:buNone/>
            </a:pPr>
            <a:r>
              <a:t/>
            </a:r>
            <a:endParaRPr sz="1300">
              <a:solidFill>
                <a:srgbClr val="000000"/>
              </a:solidFill>
              <a:latin typeface="Times New Roman"/>
              <a:ea typeface="Times New Roman"/>
              <a:cs typeface="Times New Roman"/>
              <a:sym typeface="Times New Roman"/>
            </a:endParaRPr>
          </a:p>
          <a:p>
            <a:pPr indent="-311150" lvl="0" marL="0" rtl="0" algn="just">
              <a:lnSpc>
                <a:spcPct val="100000"/>
              </a:lnSpc>
              <a:spcBef>
                <a:spcPts val="0"/>
              </a:spcBef>
              <a:spcAft>
                <a:spcPts val="0"/>
              </a:spcAft>
              <a:buClr>
                <a:srgbClr val="000000"/>
              </a:buClr>
              <a:buSzPts val="1300"/>
              <a:buFont typeface="Times New Roman"/>
              <a:buAutoNum type="arabicPeriod"/>
            </a:pPr>
            <a:r>
              <a:rPr lang="en" sz="1300">
                <a:solidFill>
                  <a:srgbClr val="000000"/>
                </a:solidFill>
                <a:latin typeface="Times New Roman"/>
                <a:ea typeface="Times New Roman"/>
                <a:cs typeface="Times New Roman"/>
                <a:sym typeface="Times New Roman"/>
              </a:rPr>
              <a:t>Then the QR Decomposition of the matrix H into a product QR of an orthogonal matrix Q and an upper triangular matrix R is performed as:</a:t>
            </a:r>
            <a:endParaRPr sz="1300">
              <a:solidFill>
                <a:srgbClr val="000000"/>
              </a:solidFill>
              <a:latin typeface="Times New Roman"/>
              <a:ea typeface="Times New Roman"/>
              <a:cs typeface="Times New Roman"/>
              <a:sym typeface="Times New Roman"/>
            </a:endParaRPr>
          </a:p>
          <a:p>
            <a:pPr indent="0" lvl="0" marL="0" rtl="0" algn="just">
              <a:lnSpc>
                <a:spcPct val="100000"/>
              </a:lnSpc>
              <a:spcBef>
                <a:spcPts val="0"/>
              </a:spcBef>
              <a:spcAft>
                <a:spcPts val="0"/>
              </a:spcAft>
              <a:buNone/>
            </a:pPr>
            <a:r>
              <a:t/>
            </a:r>
            <a:endParaRPr sz="1300">
              <a:solidFill>
                <a:srgbClr val="000000"/>
              </a:solidFill>
              <a:latin typeface="Times New Roman"/>
              <a:ea typeface="Times New Roman"/>
              <a:cs typeface="Times New Roman"/>
              <a:sym typeface="Times New Roman"/>
            </a:endParaRPr>
          </a:p>
          <a:p>
            <a:pPr indent="0" lvl="0" marL="0" rtl="0" algn="just">
              <a:lnSpc>
                <a:spcPct val="100000"/>
              </a:lnSpc>
              <a:spcBef>
                <a:spcPts val="0"/>
              </a:spcBef>
              <a:spcAft>
                <a:spcPts val="0"/>
              </a:spcAft>
              <a:buNone/>
            </a:pPr>
            <a:r>
              <a:t/>
            </a:r>
            <a:endParaRPr sz="1300">
              <a:solidFill>
                <a:srgbClr val="000000"/>
              </a:solidFill>
              <a:latin typeface="Times New Roman"/>
              <a:ea typeface="Times New Roman"/>
              <a:cs typeface="Times New Roman"/>
              <a:sym typeface="Times New Roman"/>
            </a:endParaRPr>
          </a:p>
          <a:p>
            <a:pPr indent="0" lvl="0" marL="0" rtl="0" algn="just">
              <a:lnSpc>
                <a:spcPct val="100000"/>
              </a:lnSpc>
              <a:spcBef>
                <a:spcPts val="0"/>
              </a:spcBef>
              <a:spcAft>
                <a:spcPts val="0"/>
              </a:spcAft>
              <a:buNone/>
            </a:pPr>
            <a:r>
              <a:t/>
            </a:r>
            <a:endParaRPr sz="1300">
              <a:solidFill>
                <a:srgbClr val="000000"/>
              </a:solidFill>
              <a:latin typeface="Times New Roman"/>
              <a:ea typeface="Times New Roman"/>
              <a:cs typeface="Times New Roman"/>
              <a:sym typeface="Times New Roman"/>
            </a:endParaRPr>
          </a:p>
          <a:p>
            <a:pPr indent="0" lvl="0" marL="457200" rtl="0" algn="just">
              <a:lnSpc>
                <a:spcPct val="100000"/>
              </a:lnSpc>
              <a:spcBef>
                <a:spcPts val="0"/>
              </a:spcBef>
              <a:spcAft>
                <a:spcPts val="0"/>
              </a:spcAft>
              <a:buNone/>
            </a:pPr>
            <a:r>
              <a:t/>
            </a:r>
            <a:endParaRPr sz="1300">
              <a:solidFill>
                <a:srgbClr val="000000"/>
              </a:solidFill>
              <a:latin typeface="Times New Roman"/>
              <a:ea typeface="Times New Roman"/>
              <a:cs typeface="Times New Roman"/>
              <a:sym typeface="Times New Roman"/>
            </a:endParaRPr>
          </a:p>
          <a:p>
            <a:pPr indent="-311150" lvl="0" marL="0" rtl="0" algn="just">
              <a:lnSpc>
                <a:spcPct val="100000"/>
              </a:lnSpc>
              <a:spcBef>
                <a:spcPts val="0"/>
              </a:spcBef>
              <a:spcAft>
                <a:spcPts val="0"/>
              </a:spcAft>
              <a:buClr>
                <a:srgbClr val="000000"/>
              </a:buClr>
              <a:buSzPts val="1300"/>
              <a:buFont typeface="Times New Roman"/>
              <a:buAutoNum type="arabicPeriod"/>
            </a:pPr>
            <a:r>
              <a:rPr lang="en" sz="1300">
                <a:solidFill>
                  <a:srgbClr val="000000"/>
                </a:solidFill>
                <a:latin typeface="Times New Roman"/>
                <a:ea typeface="Times New Roman"/>
                <a:cs typeface="Times New Roman"/>
                <a:sym typeface="Times New Roman"/>
              </a:rPr>
              <a:t>Projection maps/matrices are the vector of response values to the vector of fitted values are defined based in the obtained decomposition as:</a:t>
            </a:r>
            <a:endParaRPr sz="1300">
              <a:solidFill>
                <a:srgbClr val="000000"/>
              </a:solidFill>
              <a:latin typeface="Times New Roman"/>
              <a:ea typeface="Times New Roman"/>
              <a:cs typeface="Times New Roman"/>
              <a:sym typeface="Times New Roman"/>
            </a:endParaRPr>
          </a:p>
          <a:p>
            <a:pPr indent="0" lvl="0" marL="0" rtl="0" algn="just">
              <a:lnSpc>
                <a:spcPct val="100000"/>
              </a:lnSpc>
              <a:spcBef>
                <a:spcPts val="0"/>
              </a:spcBef>
              <a:spcAft>
                <a:spcPts val="0"/>
              </a:spcAft>
              <a:buNone/>
            </a:pPr>
            <a:r>
              <a:t/>
            </a:r>
            <a:endParaRPr/>
          </a:p>
        </p:txBody>
      </p:sp>
      <p:sp>
        <p:nvSpPr>
          <p:cNvPr id="112" name="Google Shape;112;p16"/>
          <p:cNvSpPr txBox="1"/>
          <p:nvPr>
            <p:ph type="title"/>
          </p:nvPr>
        </p:nvSpPr>
        <p:spPr>
          <a:xfrm>
            <a:off x="311700" y="410000"/>
            <a:ext cx="14778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u="sng">
                <a:latin typeface="Times New Roman"/>
                <a:ea typeface="Times New Roman"/>
                <a:cs typeface="Times New Roman"/>
                <a:sym typeface="Times New Roman"/>
              </a:rPr>
              <a:t>Algorithm</a:t>
            </a:r>
            <a:endParaRPr sz="2200" u="sng">
              <a:latin typeface="Times New Roman"/>
              <a:ea typeface="Times New Roman"/>
              <a:cs typeface="Times New Roman"/>
              <a:sym typeface="Times New Roman"/>
            </a:endParaRPr>
          </a:p>
        </p:txBody>
      </p:sp>
      <p:pic>
        <p:nvPicPr>
          <p:cNvPr descr="H_{o|2i-1} = \frac{1}{\sqrt{j}}\frac{Y_{o|i-1}}{Y_{i|2i-1}}" id="113" name="Google Shape;113;p16"/>
          <p:cNvPicPr preferRelativeResize="0"/>
          <p:nvPr/>
        </p:nvPicPr>
        <p:blipFill>
          <a:blip r:embed="rId3">
            <a:alphaModFix/>
          </a:blip>
          <a:stretch>
            <a:fillRect/>
          </a:stretch>
        </p:blipFill>
        <p:spPr>
          <a:xfrm>
            <a:off x="528000" y="1361950"/>
            <a:ext cx="1143726" cy="363675"/>
          </a:xfrm>
          <a:prstGeom prst="rect">
            <a:avLst/>
          </a:prstGeom>
          <a:noFill/>
          <a:ln>
            <a:noFill/>
          </a:ln>
        </p:spPr>
      </p:pic>
      <p:pic>
        <p:nvPicPr>
          <p:cNvPr descr="R =\begin{bmatrix}R_{11}&amp;0&amp;0\\R_{21}&amp;R_{22}&amp;0\\R_{31}&amp;R_{32}&amp;R_{33}\\\end{bmatrix} and\ Q = \begin{bmatrix}Q_1^T \\Q_2^T\\Q_3^T\\\end{bmatrix}" id="114" name="Google Shape;114;p16"/>
          <p:cNvPicPr preferRelativeResize="0"/>
          <p:nvPr/>
        </p:nvPicPr>
        <p:blipFill>
          <a:blip r:embed="rId4">
            <a:alphaModFix/>
          </a:blip>
          <a:stretch>
            <a:fillRect/>
          </a:stretch>
        </p:blipFill>
        <p:spPr>
          <a:xfrm>
            <a:off x="528000" y="2320188"/>
            <a:ext cx="2190355" cy="607800"/>
          </a:xfrm>
          <a:prstGeom prst="rect">
            <a:avLst/>
          </a:prstGeom>
          <a:noFill/>
          <a:ln>
            <a:noFill/>
          </a:ln>
        </p:spPr>
      </p:pic>
      <p:pic>
        <p:nvPicPr>
          <p:cNvPr descr="P_i = \begin{bmatrix} R_21\\ R_31\\ \end{bmatrix}Q_1^T, \ P_{i-1} = \begin{bmatrix} R_31&amp;R_32 \\ \end{bmatrix} \begin{bmatrix} Q_1^T\\ Q_2^T\\ \end{bmatrix} \text{where} \ Y_{i|i} = \begin{bmatrix} R_21&amp;R_22 \\ \end{bmatrix} \begin{bmatrix} Q_1^T\\ Q_2^T\\ \end{bmatrix}" id="115" name="Google Shape;115;p16"/>
          <p:cNvPicPr preferRelativeResize="0"/>
          <p:nvPr/>
        </p:nvPicPr>
        <p:blipFill>
          <a:blip r:embed="rId5">
            <a:alphaModFix/>
          </a:blip>
          <a:stretch>
            <a:fillRect/>
          </a:stretch>
        </p:blipFill>
        <p:spPr>
          <a:xfrm>
            <a:off x="528000" y="3644100"/>
            <a:ext cx="5208274" cy="4101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1"/>
                                        </p:tgtEl>
                                        <p:attrNameLst>
                                          <p:attrName>style.visibility</p:attrName>
                                        </p:attrNameLst>
                                      </p:cBhvr>
                                      <p:to>
                                        <p:strVal val="visible"/>
                                      </p:to>
                                    </p:set>
                                    <p:animEffect filter="fade" transition="in">
                                      <p:cBhvr>
                                        <p:cTn dur="1000"/>
                                        <p:tgtEl>
                                          <p:spTgt spid="11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3"/>
                                        </p:tgtEl>
                                        <p:attrNameLst>
                                          <p:attrName>style.visibility</p:attrName>
                                        </p:attrNameLst>
                                      </p:cBhvr>
                                      <p:to>
                                        <p:strVal val="visible"/>
                                      </p:to>
                                    </p:set>
                                    <p:animEffect filter="fade" transition="in">
                                      <p:cBhvr>
                                        <p:cTn dur="1000"/>
                                        <p:tgtEl>
                                          <p:spTgt spid="11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4"/>
                                        </p:tgtEl>
                                        <p:attrNameLst>
                                          <p:attrName>style.visibility</p:attrName>
                                        </p:attrNameLst>
                                      </p:cBhvr>
                                      <p:to>
                                        <p:strVal val="visible"/>
                                      </p:to>
                                    </p:set>
                                    <p:animEffect filter="fade" transition="in">
                                      <p:cBhvr>
                                        <p:cTn dur="1000"/>
                                        <p:tgtEl>
                                          <p:spTgt spid="11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5"/>
                                        </p:tgtEl>
                                        <p:attrNameLst>
                                          <p:attrName>style.visibility</p:attrName>
                                        </p:attrNameLst>
                                      </p:cBhvr>
                                      <p:to>
                                        <p:strVal val="visible"/>
                                      </p:to>
                                    </p:set>
                                    <p:animEffect filter="fade" transition="in">
                                      <p:cBhvr>
                                        <p:cTn dur="1000"/>
                                        <p:tgtEl>
                                          <p:spTgt spid="11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17"/>
          <p:cNvSpPr txBox="1"/>
          <p:nvPr>
            <p:ph idx="1" type="body"/>
          </p:nvPr>
        </p:nvSpPr>
        <p:spPr>
          <a:xfrm>
            <a:off x="464100" y="-110325"/>
            <a:ext cx="8520600" cy="4340100"/>
          </a:xfrm>
          <a:prstGeom prst="rect">
            <a:avLst/>
          </a:prstGeom>
        </p:spPr>
        <p:txBody>
          <a:bodyPr anchorCtr="0" anchor="t" bIns="91425" lIns="91425" spcFirstLastPara="1" rIns="91425" wrap="square" tIns="91425">
            <a:noAutofit/>
          </a:bodyPr>
          <a:lstStyle/>
          <a:p>
            <a:pPr indent="-311150" lvl="0" marL="0" rtl="0" algn="just">
              <a:lnSpc>
                <a:spcPct val="100000"/>
              </a:lnSpc>
              <a:spcBef>
                <a:spcPts val="0"/>
              </a:spcBef>
              <a:spcAft>
                <a:spcPts val="0"/>
              </a:spcAft>
              <a:buClr>
                <a:srgbClr val="000000"/>
              </a:buClr>
              <a:buSzPts val="1300"/>
              <a:buFont typeface="Times New Roman"/>
              <a:buAutoNum type="arabicPeriod"/>
            </a:pPr>
            <a:r>
              <a:t/>
            </a:r>
            <a:endParaRPr sz="1300">
              <a:solidFill>
                <a:srgbClr val="000000"/>
              </a:solidFill>
              <a:latin typeface="Times New Roman"/>
              <a:ea typeface="Times New Roman"/>
              <a:cs typeface="Times New Roman"/>
              <a:sym typeface="Times New Roman"/>
            </a:endParaRPr>
          </a:p>
          <a:p>
            <a:pPr indent="-311150" lvl="0" marL="0" rtl="0" algn="just">
              <a:lnSpc>
                <a:spcPct val="100000"/>
              </a:lnSpc>
              <a:spcBef>
                <a:spcPts val="0"/>
              </a:spcBef>
              <a:spcAft>
                <a:spcPts val="0"/>
              </a:spcAft>
              <a:buClr>
                <a:srgbClr val="000000"/>
              </a:buClr>
              <a:buSzPts val="1300"/>
              <a:buFont typeface="Times New Roman"/>
              <a:buAutoNum type="arabicPeriod"/>
            </a:pPr>
            <a:r>
              <a:t/>
            </a:r>
            <a:endParaRPr sz="1300">
              <a:solidFill>
                <a:srgbClr val="000000"/>
              </a:solidFill>
              <a:latin typeface="Times New Roman"/>
              <a:ea typeface="Times New Roman"/>
              <a:cs typeface="Times New Roman"/>
              <a:sym typeface="Times New Roman"/>
            </a:endParaRPr>
          </a:p>
          <a:p>
            <a:pPr indent="-311150" lvl="0" marL="0" rtl="0" algn="just">
              <a:lnSpc>
                <a:spcPct val="100000"/>
              </a:lnSpc>
              <a:spcBef>
                <a:spcPts val="0"/>
              </a:spcBef>
              <a:spcAft>
                <a:spcPts val="0"/>
              </a:spcAft>
              <a:buClr>
                <a:srgbClr val="000000"/>
              </a:buClr>
              <a:buSzPts val="1300"/>
              <a:buFont typeface="Times New Roman"/>
              <a:buAutoNum type="arabicPeriod"/>
            </a:pPr>
            <a:r>
              <a:t/>
            </a:r>
            <a:endParaRPr sz="1300">
              <a:solidFill>
                <a:srgbClr val="000000"/>
              </a:solidFill>
              <a:latin typeface="Times New Roman"/>
              <a:ea typeface="Times New Roman"/>
              <a:cs typeface="Times New Roman"/>
              <a:sym typeface="Times New Roman"/>
            </a:endParaRPr>
          </a:p>
          <a:p>
            <a:pPr indent="0" lvl="0" marL="457200" rtl="0" algn="just">
              <a:lnSpc>
                <a:spcPct val="100000"/>
              </a:lnSpc>
              <a:spcBef>
                <a:spcPts val="0"/>
              </a:spcBef>
              <a:spcAft>
                <a:spcPts val="0"/>
              </a:spcAft>
              <a:buNone/>
            </a:pPr>
            <a:r>
              <a:t/>
            </a:r>
            <a:endParaRPr sz="1300">
              <a:solidFill>
                <a:srgbClr val="000000"/>
              </a:solidFill>
              <a:latin typeface="Times New Roman"/>
              <a:ea typeface="Times New Roman"/>
              <a:cs typeface="Times New Roman"/>
              <a:sym typeface="Times New Roman"/>
            </a:endParaRPr>
          </a:p>
          <a:p>
            <a:pPr indent="-311150" lvl="0" marL="0" rtl="0" algn="just">
              <a:lnSpc>
                <a:spcPct val="100000"/>
              </a:lnSpc>
              <a:spcBef>
                <a:spcPts val="0"/>
              </a:spcBef>
              <a:spcAft>
                <a:spcPts val="0"/>
              </a:spcAft>
              <a:buClr>
                <a:srgbClr val="000000"/>
              </a:buClr>
              <a:buSzPts val="1300"/>
              <a:buFont typeface="Times New Roman"/>
              <a:buAutoNum type="arabicPeriod"/>
            </a:pPr>
            <a:r>
              <a:rPr lang="en" sz="1300">
                <a:solidFill>
                  <a:srgbClr val="000000"/>
                </a:solidFill>
                <a:latin typeface="Times New Roman"/>
                <a:ea typeface="Times New Roman"/>
                <a:cs typeface="Times New Roman"/>
                <a:sym typeface="Times New Roman"/>
              </a:rPr>
              <a:t>By calculating the Singular value decomposition of the Projection Matrix, which is a factorization of the form UZV, where U is an mxm real unitary matrix, Z is an mxn rectangular diagonal matrix with non-negative real numbers on the diagonal, and V is an non real unitary matrix gives: </a:t>
            </a:r>
            <a:endParaRPr sz="1300">
              <a:solidFill>
                <a:srgbClr val="000000"/>
              </a:solidFill>
              <a:latin typeface="Times New Roman"/>
              <a:ea typeface="Times New Roman"/>
              <a:cs typeface="Times New Roman"/>
              <a:sym typeface="Times New Roman"/>
            </a:endParaRPr>
          </a:p>
          <a:p>
            <a:pPr indent="0" lvl="0" marL="0" rtl="0" algn="just">
              <a:lnSpc>
                <a:spcPct val="100000"/>
              </a:lnSpc>
              <a:spcBef>
                <a:spcPts val="0"/>
              </a:spcBef>
              <a:spcAft>
                <a:spcPts val="0"/>
              </a:spcAft>
              <a:buNone/>
            </a:pPr>
            <a:r>
              <a:t/>
            </a:r>
            <a:endParaRPr sz="1300">
              <a:solidFill>
                <a:srgbClr val="000000"/>
              </a:solidFill>
              <a:latin typeface="Times New Roman"/>
              <a:ea typeface="Times New Roman"/>
              <a:cs typeface="Times New Roman"/>
              <a:sym typeface="Times New Roman"/>
            </a:endParaRPr>
          </a:p>
          <a:p>
            <a:pPr indent="0" lvl="0" marL="0" rtl="0" algn="just">
              <a:lnSpc>
                <a:spcPct val="100000"/>
              </a:lnSpc>
              <a:spcBef>
                <a:spcPts val="0"/>
              </a:spcBef>
              <a:spcAft>
                <a:spcPts val="0"/>
              </a:spcAft>
              <a:buNone/>
            </a:pPr>
            <a:r>
              <a:rPr lang="en" sz="1300">
                <a:solidFill>
                  <a:srgbClr val="000000"/>
                </a:solidFill>
                <a:latin typeface="Times New Roman"/>
                <a:ea typeface="Times New Roman"/>
                <a:cs typeface="Times New Roman"/>
                <a:sym typeface="Times New Roman"/>
              </a:rPr>
              <a:t>P</a:t>
            </a:r>
            <a:r>
              <a:rPr baseline="-25000" lang="en" sz="1300">
                <a:solidFill>
                  <a:srgbClr val="000000"/>
                </a:solidFill>
                <a:latin typeface="Times New Roman"/>
                <a:ea typeface="Times New Roman"/>
                <a:cs typeface="Times New Roman"/>
                <a:sym typeface="Times New Roman"/>
              </a:rPr>
              <a:t>i</a:t>
            </a:r>
            <a:r>
              <a:rPr lang="en" sz="1300">
                <a:solidFill>
                  <a:srgbClr val="000000"/>
                </a:solidFill>
                <a:latin typeface="Times New Roman"/>
                <a:ea typeface="Times New Roman"/>
                <a:cs typeface="Times New Roman"/>
                <a:sym typeface="Times New Roman"/>
              </a:rPr>
              <a:t> =UΣV</a:t>
            </a:r>
            <a:r>
              <a:rPr baseline="30000" lang="en" sz="1300">
                <a:solidFill>
                  <a:srgbClr val="000000"/>
                </a:solidFill>
                <a:latin typeface="Times New Roman"/>
                <a:ea typeface="Times New Roman"/>
                <a:cs typeface="Times New Roman"/>
                <a:sym typeface="Times New Roman"/>
              </a:rPr>
              <a:t>T</a:t>
            </a:r>
            <a:endParaRPr baseline="30000" sz="1300">
              <a:solidFill>
                <a:srgbClr val="000000"/>
              </a:solidFill>
              <a:latin typeface="Times New Roman"/>
              <a:ea typeface="Times New Roman"/>
              <a:cs typeface="Times New Roman"/>
              <a:sym typeface="Times New Roman"/>
            </a:endParaRPr>
          </a:p>
          <a:p>
            <a:pPr indent="0" lvl="0" marL="0" rtl="0" algn="just">
              <a:lnSpc>
                <a:spcPct val="100000"/>
              </a:lnSpc>
              <a:spcBef>
                <a:spcPts val="0"/>
              </a:spcBef>
              <a:spcAft>
                <a:spcPts val="0"/>
              </a:spcAft>
              <a:buNone/>
            </a:pPr>
            <a:r>
              <a:t/>
            </a:r>
            <a:endParaRPr baseline="30000" sz="1300">
              <a:solidFill>
                <a:srgbClr val="000000"/>
              </a:solidFill>
              <a:latin typeface="Times New Roman"/>
              <a:ea typeface="Times New Roman"/>
              <a:cs typeface="Times New Roman"/>
              <a:sym typeface="Times New Roman"/>
            </a:endParaRPr>
          </a:p>
          <a:p>
            <a:pPr indent="-311150" lvl="0" marL="0" rtl="0" algn="just">
              <a:lnSpc>
                <a:spcPct val="100000"/>
              </a:lnSpc>
              <a:spcBef>
                <a:spcPts val="0"/>
              </a:spcBef>
              <a:spcAft>
                <a:spcPts val="0"/>
              </a:spcAft>
              <a:buClr>
                <a:srgbClr val="000000"/>
              </a:buClr>
              <a:buSzPts val="1300"/>
              <a:buFont typeface="Times New Roman"/>
              <a:buAutoNum type="arabicPeriod"/>
            </a:pPr>
            <a:r>
              <a:rPr lang="en" sz="1300">
                <a:solidFill>
                  <a:srgbClr val="000000"/>
                </a:solidFill>
                <a:latin typeface="Times New Roman"/>
                <a:ea typeface="Times New Roman"/>
                <a:cs typeface="Times New Roman"/>
                <a:sym typeface="Times New Roman"/>
              </a:rPr>
              <a:t>By factorization of the P matrix, the Kalman filter state sequence S = O</a:t>
            </a:r>
            <a:r>
              <a:rPr baseline="-25000" lang="en" sz="1300">
                <a:solidFill>
                  <a:srgbClr val="000000"/>
                </a:solidFill>
                <a:latin typeface="Times New Roman"/>
                <a:ea typeface="Times New Roman"/>
                <a:cs typeface="Times New Roman"/>
                <a:sym typeface="Times New Roman"/>
              </a:rPr>
              <a:t>i</a:t>
            </a:r>
            <a:r>
              <a:rPr baseline="30000" lang="en" sz="1300">
                <a:solidFill>
                  <a:srgbClr val="000000"/>
                </a:solidFill>
                <a:latin typeface="Times New Roman"/>
                <a:ea typeface="Times New Roman"/>
                <a:cs typeface="Times New Roman"/>
                <a:sym typeface="Times New Roman"/>
              </a:rPr>
              <a:t>+</a:t>
            </a:r>
            <a:r>
              <a:rPr lang="en" sz="1300">
                <a:solidFill>
                  <a:srgbClr val="000000"/>
                </a:solidFill>
                <a:latin typeface="Times New Roman"/>
                <a:ea typeface="Times New Roman"/>
                <a:cs typeface="Times New Roman"/>
                <a:sym typeface="Times New Roman"/>
              </a:rPr>
              <a:t>P</a:t>
            </a:r>
            <a:r>
              <a:rPr baseline="-25000" lang="en" sz="1300">
                <a:solidFill>
                  <a:srgbClr val="000000"/>
                </a:solidFill>
                <a:latin typeface="Times New Roman"/>
                <a:ea typeface="Times New Roman"/>
                <a:cs typeface="Times New Roman"/>
                <a:sym typeface="Times New Roman"/>
              </a:rPr>
              <a:t>i</a:t>
            </a:r>
            <a:r>
              <a:rPr lang="en" sz="1300">
                <a:solidFill>
                  <a:srgbClr val="000000"/>
                </a:solidFill>
                <a:latin typeface="Times New Roman"/>
                <a:ea typeface="Times New Roman"/>
                <a:cs typeface="Times New Roman"/>
                <a:sym typeface="Times New Roman"/>
              </a:rPr>
              <a:t> and observability matrix O</a:t>
            </a:r>
            <a:r>
              <a:rPr baseline="-25000" lang="en" sz="1300">
                <a:solidFill>
                  <a:srgbClr val="000000"/>
                </a:solidFill>
                <a:latin typeface="Times New Roman"/>
                <a:ea typeface="Times New Roman"/>
                <a:cs typeface="Times New Roman"/>
                <a:sym typeface="Times New Roman"/>
              </a:rPr>
              <a:t>i</a:t>
            </a:r>
            <a:r>
              <a:rPr lang="en" sz="1300">
                <a:solidFill>
                  <a:srgbClr val="000000"/>
                </a:solidFill>
                <a:latin typeface="Times New Roman"/>
                <a:ea typeface="Times New Roman"/>
                <a:cs typeface="Times New Roman"/>
                <a:sym typeface="Times New Roman"/>
              </a:rPr>
              <a:t> = UZ</a:t>
            </a:r>
            <a:r>
              <a:rPr baseline="-25000" lang="en" sz="1300">
                <a:solidFill>
                  <a:srgbClr val="000000"/>
                </a:solidFill>
                <a:latin typeface="Times New Roman"/>
                <a:ea typeface="Times New Roman"/>
                <a:cs typeface="Times New Roman"/>
                <a:sym typeface="Times New Roman"/>
              </a:rPr>
              <a:t>1</a:t>
            </a:r>
            <a:r>
              <a:rPr lang="en" sz="1300">
                <a:solidFill>
                  <a:srgbClr val="000000"/>
                </a:solidFill>
                <a:latin typeface="Times New Roman"/>
                <a:ea typeface="Times New Roman"/>
                <a:cs typeface="Times New Roman"/>
                <a:sym typeface="Times New Roman"/>
              </a:rPr>
              <a:t>/2V</a:t>
            </a:r>
            <a:r>
              <a:rPr baseline="30000" lang="en" sz="1300">
                <a:solidFill>
                  <a:srgbClr val="000000"/>
                </a:solidFill>
                <a:latin typeface="Times New Roman"/>
                <a:ea typeface="Times New Roman"/>
                <a:cs typeface="Times New Roman"/>
                <a:sym typeface="Times New Roman"/>
              </a:rPr>
              <a:t>T</a:t>
            </a:r>
            <a:r>
              <a:rPr lang="en" sz="1300">
                <a:solidFill>
                  <a:srgbClr val="000000"/>
                </a:solidFill>
                <a:latin typeface="Times New Roman"/>
                <a:ea typeface="Times New Roman"/>
                <a:cs typeface="Times New Roman"/>
                <a:sym typeface="Times New Roman"/>
              </a:rPr>
              <a:t> can be obtained by the formula P</a:t>
            </a:r>
            <a:r>
              <a:rPr baseline="-25000" lang="en" sz="1300">
                <a:solidFill>
                  <a:srgbClr val="000000"/>
                </a:solidFill>
                <a:latin typeface="Times New Roman"/>
                <a:ea typeface="Times New Roman"/>
                <a:cs typeface="Times New Roman"/>
                <a:sym typeface="Times New Roman"/>
              </a:rPr>
              <a:t>i</a:t>
            </a:r>
            <a:r>
              <a:rPr lang="en" sz="1300">
                <a:solidFill>
                  <a:srgbClr val="000000"/>
                </a:solidFill>
                <a:latin typeface="Times New Roman"/>
                <a:ea typeface="Times New Roman"/>
                <a:cs typeface="Times New Roman"/>
                <a:sym typeface="Times New Roman"/>
              </a:rPr>
              <a:t> = O</a:t>
            </a:r>
            <a:r>
              <a:rPr baseline="-25000" lang="en" sz="1300">
                <a:solidFill>
                  <a:srgbClr val="000000"/>
                </a:solidFill>
                <a:latin typeface="Times New Roman"/>
                <a:ea typeface="Times New Roman"/>
                <a:cs typeface="Times New Roman"/>
                <a:sym typeface="Times New Roman"/>
              </a:rPr>
              <a:t>i</a:t>
            </a:r>
            <a:r>
              <a:rPr lang="en" sz="1300">
                <a:solidFill>
                  <a:srgbClr val="000000"/>
                </a:solidFill>
                <a:latin typeface="Times New Roman"/>
                <a:ea typeface="Times New Roman"/>
                <a:cs typeface="Times New Roman"/>
                <a:sym typeface="Times New Roman"/>
              </a:rPr>
              <a:t>S</a:t>
            </a:r>
            <a:r>
              <a:rPr baseline="-25000" lang="en" sz="1300">
                <a:solidFill>
                  <a:srgbClr val="000000"/>
                </a:solidFill>
                <a:latin typeface="Times New Roman"/>
                <a:ea typeface="Times New Roman"/>
                <a:cs typeface="Times New Roman"/>
                <a:sym typeface="Times New Roman"/>
              </a:rPr>
              <a:t>i</a:t>
            </a:r>
            <a:r>
              <a:rPr lang="en" sz="1300">
                <a:solidFill>
                  <a:srgbClr val="000000"/>
                </a:solidFill>
                <a:latin typeface="Times New Roman"/>
                <a:ea typeface="Times New Roman"/>
                <a:cs typeface="Times New Roman"/>
                <a:sym typeface="Times New Roman"/>
              </a:rPr>
              <a:t>.O</a:t>
            </a:r>
            <a:r>
              <a:rPr baseline="-25000" lang="en" sz="1300">
                <a:solidFill>
                  <a:srgbClr val="000000"/>
                </a:solidFill>
                <a:latin typeface="Times New Roman"/>
                <a:ea typeface="Times New Roman"/>
                <a:cs typeface="Times New Roman"/>
                <a:sym typeface="Times New Roman"/>
              </a:rPr>
              <a:t>i</a:t>
            </a:r>
            <a:r>
              <a:rPr baseline="30000" lang="en" sz="1300">
                <a:solidFill>
                  <a:srgbClr val="000000"/>
                </a:solidFill>
                <a:latin typeface="Times New Roman"/>
                <a:ea typeface="Times New Roman"/>
                <a:cs typeface="Times New Roman"/>
                <a:sym typeface="Times New Roman"/>
              </a:rPr>
              <a:t>+</a:t>
            </a:r>
            <a:r>
              <a:rPr lang="en" sz="1300">
                <a:solidFill>
                  <a:srgbClr val="000000"/>
                </a:solidFill>
                <a:latin typeface="Times New Roman"/>
                <a:ea typeface="Times New Roman"/>
                <a:cs typeface="Times New Roman"/>
                <a:sym typeface="Times New Roman"/>
              </a:rPr>
              <a:t> generating the Moore-Penrose pseudo inverse of O. Using similar factorization of the P</a:t>
            </a:r>
            <a:r>
              <a:rPr baseline="-25000" lang="en" sz="1300">
                <a:solidFill>
                  <a:srgbClr val="000000"/>
                </a:solidFill>
                <a:latin typeface="Times New Roman"/>
                <a:ea typeface="Times New Roman"/>
                <a:cs typeface="Times New Roman"/>
                <a:sym typeface="Times New Roman"/>
              </a:rPr>
              <a:t>i</a:t>
            </a:r>
            <a:r>
              <a:rPr lang="en" sz="1300">
                <a:solidFill>
                  <a:srgbClr val="000000"/>
                </a:solidFill>
                <a:latin typeface="Times New Roman"/>
                <a:ea typeface="Times New Roman"/>
                <a:cs typeface="Times New Roman"/>
                <a:sym typeface="Times New Roman"/>
              </a:rPr>
              <a:t> and S</a:t>
            </a:r>
            <a:r>
              <a:rPr baseline="-25000" lang="en" sz="1300">
                <a:solidFill>
                  <a:srgbClr val="000000"/>
                </a:solidFill>
                <a:latin typeface="Times New Roman"/>
                <a:ea typeface="Times New Roman"/>
                <a:cs typeface="Times New Roman"/>
                <a:sym typeface="Times New Roman"/>
              </a:rPr>
              <a:t>i</a:t>
            </a:r>
            <a:r>
              <a:rPr lang="en" sz="1300">
                <a:solidFill>
                  <a:srgbClr val="000000"/>
                </a:solidFill>
                <a:latin typeface="Times New Roman"/>
                <a:ea typeface="Times New Roman"/>
                <a:cs typeface="Times New Roman"/>
                <a:sym typeface="Times New Roman"/>
              </a:rPr>
              <a:t>, the one step projection P</a:t>
            </a:r>
            <a:r>
              <a:rPr baseline="-25000" lang="en" sz="1300">
                <a:solidFill>
                  <a:srgbClr val="000000"/>
                </a:solidFill>
                <a:latin typeface="Times New Roman"/>
                <a:ea typeface="Times New Roman"/>
                <a:cs typeface="Times New Roman"/>
                <a:sym typeface="Times New Roman"/>
              </a:rPr>
              <a:t>i−1</a:t>
            </a:r>
            <a:r>
              <a:rPr lang="en" sz="1300">
                <a:solidFill>
                  <a:srgbClr val="000000"/>
                </a:solidFill>
                <a:latin typeface="Times New Roman"/>
                <a:ea typeface="Times New Roman"/>
                <a:cs typeface="Times New Roman"/>
                <a:sym typeface="Times New Roman"/>
              </a:rPr>
              <a:t> and Kalman state sequence S</a:t>
            </a:r>
            <a:r>
              <a:rPr baseline="-25000" lang="en" sz="1300">
                <a:solidFill>
                  <a:srgbClr val="000000"/>
                </a:solidFill>
                <a:latin typeface="Times New Roman"/>
                <a:ea typeface="Times New Roman"/>
                <a:cs typeface="Times New Roman"/>
                <a:sym typeface="Times New Roman"/>
              </a:rPr>
              <a:t>i+1</a:t>
            </a:r>
            <a:r>
              <a:rPr lang="en" sz="1300">
                <a:solidFill>
                  <a:srgbClr val="000000"/>
                </a:solidFill>
                <a:latin typeface="Times New Roman"/>
                <a:ea typeface="Times New Roman"/>
                <a:cs typeface="Times New Roman"/>
                <a:sym typeface="Times New Roman"/>
              </a:rPr>
              <a:t> can be calculated as: </a:t>
            </a:r>
            <a:endParaRPr sz="1300">
              <a:solidFill>
                <a:srgbClr val="000000"/>
              </a:solidFill>
              <a:latin typeface="Times New Roman"/>
              <a:ea typeface="Times New Roman"/>
              <a:cs typeface="Times New Roman"/>
              <a:sym typeface="Times New Roman"/>
            </a:endParaRPr>
          </a:p>
          <a:p>
            <a:pPr indent="0" lvl="0" marL="0" rtl="0" algn="just">
              <a:lnSpc>
                <a:spcPct val="100000"/>
              </a:lnSpc>
              <a:spcBef>
                <a:spcPts val="0"/>
              </a:spcBef>
              <a:spcAft>
                <a:spcPts val="0"/>
              </a:spcAft>
              <a:buNone/>
            </a:pPr>
            <a:r>
              <a:t/>
            </a:r>
            <a:endParaRPr sz="1300">
              <a:solidFill>
                <a:srgbClr val="000000"/>
              </a:solidFill>
              <a:latin typeface="Times New Roman"/>
              <a:ea typeface="Times New Roman"/>
              <a:cs typeface="Times New Roman"/>
              <a:sym typeface="Times New Roman"/>
            </a:endParaRPr>
          </a:p>
          <a:p>
            <a:pPr indent="0" lvl="0" marL="0" rtl="0" algn="just">
              <a:lnSpc>
                <a:spcPct val="100000"/>
              </a:lnSpc>
              <a:spcBef>
                <a:spcPts val="0"/>
              </a:spcBef>
              <a:spcAft>
                <a:spcPts val="0"/>
              </a:spcAft>
              <a:buNone/>
            </a:pPr>
            <a:r>
              <a:rPr lang="en" sz="1300">
                <a:solidFill>
                  <a:srgbClr val="000000"/>
                </a:solidFill>
                <a:latin typeface="Times New Roman"/>
                <a:ea typeface="Times New Roman"/>
                <a:cs typeface="Times New Roman"/>
                <a:sym typeface="Times New Roman"/>
              </a:rPr>
              <a:t>S</a:t>
            </a:r>
            <a:r>
              <a:rPr baseline="-25000" lang="en" sz="1300">
                <a:solidFill>
                  <a:srgbClr val="000000"/>
                </a:solidFill>
                <a:latin typeface="Times New Roman"/>
                <a:ea typeface="Times New Roman"/>
                <a:cs typeface="Times New Roman"/>
                <a:sym typeface="Times New Roman"/>
              </a:rPr>
              <a:t>i+1</a:t>
            </a:r>
            <a:r>
              <a:rPr lang="en" sz="1300">
                <a:solidFill>
                  <a:srgbClr val="000000"/>
                </a:solidFill>
                <a:latin typeface="Times New Roman"/>
                <a:ea typeface="Times New Roman"/>
                <a:cs typeface="Times New Roman"/>
                <a:sym typeface="Times New Roman"/>
              </a:rPr>
              <a:t> = [O</a:t>
            </a:r>
            <a:r>
              <a:rPr baseline="-25000" lang="en" sz="1300">
                <a:solidFill>
                  <a:srgbClr val="000000"/>
                </a:solidFill>
                <a:latin typeface="Times New Roman"/>
                <a:ea typeface="Times New Roman"/>
                <a:cs typeface="Times New Roman"/>
                <a:sym typeface="Times New Roman"/>
              </a:rPr>
              <a:t>i</a:t>
            </a:r>
            <a:r>
              <a:rPr baseline="30000" lang="en" sz="1300">
                <a:solidFill>
                  <a:srgbClr val="000000"/>
                </a:solidFill>
                <a:latin typeface="Times New Roman"/>
                <a:ea typeface="Times New Roman"/>
                <a:cs typeface="Times New Roman"/>
                <a:sym typeface="Times New Roman"/>
              </a:rPr>
              <a:t>+</a:t>
            </a:r>
            <a:r>
              <a:rPr lang="en" sz="1300">
                <a:solidFill>
                  <a:srgbClr val="000000"/>
                </a:solidFill>
                <a:latin typeface="Times New Roman"/>
                <a:ea typeface="Times New Roman"/>
                <a:cs typeface="Times New Roman"/>
                <a:sym typeface="Times New Roman"/>
              </a:rPr>
              <a:t>]</a:t>
            </a:r>
            <a:r>
              <a:rPr baseline="30000" lang="en" sz="1300">
                <a:solidFill>
                  <a:srgbClr val="000000"/>
                </a:solidFill>
                <a:latin typeface="Times New Roman"/>
                <a:ea typeface="Times New Roman"/>
                <a:cs typeface="Times New Roman"/>
                <a:sym typeface="Times New Roman"/>
              </a:rPr>
              <a:t>+</a:t>
            </a:r>
            <a:r>
              <a:rPr lang="en" sz="1300">
                <a:solidFill>
                  <a:srgbClr val="000000"/>
                </a:solidFill>
                <a:latin typeface="Times New Roman"/>
                <a:ea typeface="Times New Roman"/>
                <a:cs typeface="Times New Roman"/>
                <a:sym typeface="Times New Roman"/>
              </a:rPr>
              <a:t>P</a:t>
            </a:r>
            <a:r>
              <a:rPr baseline="-25000" lang="en" sz="1300">
                <a:solidFill>
                  <a:srgbClr val="000000"/>
                </a:solidFill>
                <a:latin typeface="Times New Roman"/>
                <a:ea typeface="Times New Roman"/>
                <a:cs typeface="Times New Roman"/>
                <a:sym typeface="Times New Roman"/>
              </a:rPr>
              <a:t>i</a:t>
            </a:r>
            <a:endParaRPr baseline="-25000" sz="1300">
              <a:solidFill>
                <a:srgbClr val="000000"/>
              </a:solidFill>
              <a:latin typeface="Times New Roman"/>
              <a:ea typeface="Times New Roman"/>
              <a:cs typeface="Times New Roman"/>
              <a:sym typeface="Times New Roman"/>
            </a:endParaRPr>
          </a:p>
          <a:p>
            <a:pPr indent="0" lvl="0" marL="0" rtl="0" algn="just">
              <a:lnSpc>
                <a:spcPct val="100000"/>
              </a:lnSpc>
              <a:spcBef>
                <a:spcPts val="0"/>
              </a:spcBef>
              <a:spcAft>
                <a:spcPts val="0"/>
              </a:spcAft>
              <a:buNone/>
            </a:pPr>
            <a:r>
              <a:t/>
            </a:r>
            <a:endParaRPr sz="1300">
              <a:solidFill>
                <a:srgbClr val="000000"/>
              </a:solidFill>
              <a:latin typeface="Times New Roman"/>
              <a:ea typeface="Times New Roman"/>
              <a:cs typeface="Times New Roman"/>
              <a:sym typeface="Times New Roman"/>
            </a:endParaRPr>
          </a:p>
          <a:p>
            <a:pPr indent="-311150" lvl="0" marL="0" rtl="0" algn="just">
              <a:lnSpc>
                <a:spcPct val="100000"/>
              </a:lnSpc>
              <a:spcBef>
                <a:spcPts val="0"/>
              </a:spcBef>
              <a:spcAft>
                <a:spcPts val="0"/>
              </a:spcAft>
              <a:buClr>
                <a:srgbClr val="000000"/>
              </a:buClr>
              <a:buSzPts val="1300"/>
              <a:buFont typeface="Times New Roman"/>
              <a:buAutoNum type="arabicPeriod"/>
            </a:pPr>
            <a:r>
              <a:rPr lang="en" sz="1300">
                <a:solidFill>
                  <a:srgbClr val="000000"/>
                </a:solidFill>
                <a:latin typeface="Times New Roman"/>
                <a:ea typeface="Times New Roman"/>
                <a:cs typeface="Times New Roman"/>
                <a:sym typeface="Times New Roman"/>
              </a:rPr>
              <a:t>Solving the least squares for the state space matrix A and output matrix C yields:</a:t>
            </a:r>
            <a:endParaRPr/>
          </a:p>
        </p:txBody>
      </p:sp>
      <p:pic>
        <p:nvPicPr>
          <p:cNvPr id="121" name="Google Shape;121;p17"/>
          <p:cNvPicPr preferRelativeResize="0"/>
          <p:nvPr/>
        </p:nvPicPr>
        <p:blipFill>
          <a:blip r:embed="rId3">
            <a:alphaModFix/>
          </a:blip>
          <a:stretch>
            <a:fillRect/>
          </a:stretch>
        </p:blipFill>
        <p:spPr>
          <a:xfrm>
            <a:off x="540300" y="3612450"/>
            <a:ext cx="1303374" cy="509400"/>
          </a:xfrm>
          <a:prstGeom prst="rect">
            <a:avLst/>
          </a:prstGeom>
          <a:noFill/>
          <a:ln>
            <a:noFill/>
          </a:ln>
        </p:spPr>
      </p:pic>
      <p:sp>
        <p:nvSpPr>
          <p:cNvPr id="122" name="Google Shape;122;p17"/>
          <p:cNvSpPr txBox="1"/>
          <p:nvPr/>
        </p:nvSpPr>
        <p:spPr>
          <a:xfrm>
            <a:off x="1575900" y="4838075"/>
            <a:ext cx="7779900" cy="50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FFFFFF"/>
                </a:solidFill>
                <a:latin typeface="Times New Roman"/>
                <a:ea typeface="Times New Roman"/>
                <a:cs typeface="Times New Roman"/>
                <a:sym typeface="Times New Roman"/>
              </a:rPr>
              <a:t>Hoofar Shokravi, Hooman Shokravi, Norhisham Bakhary, Mahshid Heidarrezaei, Seyed Saeid Rahimian Koloor and Michal Petru : 22 May 2020</a:t>
            </a:r>
            <a:endParaRPr sz="1000">
              <a:solidFill>
                <a:srgbClr val="FFFFFF"/>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1100"/>
              <a:t>				</a:t>
            </a:r>
            <a:endParaRPr sz="1100"/>
          </a:p>
          <a:p>
            <a:pPr indent="0" lvl="0" marL="0" rtl="0" algn="l">
              <a:spcBef>
                <a:spcPts val="0"/>
              </a:spcBef>
              <a:spcAft>
                <a:spcPts val="0"/>
              </a:spcAft>
              <a:buNone/>
            </a:pPr>
            <a:r>
              <a:rPr lang="en" sz="1100"/>
              <a:t>			</a:t>
            </a:r>
            <a:endParaRPr sz="1100"/>
          </a:p>
          <a:p>
            <a:pPr indent="0" lvl="0" marL="0" rtl="0" algn="l">
              <a:spcBef>
                <a:spcPts val="0"/>
              </a:spcBef>
              <a:spcAft>
                <a:spcPts val="0"/>
              </a:spcAft>
              <a:buNone/>
            </a:pPr>
            <a:r>
              <a:rPr lang="en" sz="1100"/>
              <a:t>		</a:t>
            </a:r>
            <a:endParaRPr sz="1100"/>
          </a:p>
        </p:txBody>
      </p:sp>
      <p:sp>
        <p:nvSpPr>
          <p:cNvPr id="123" name="Google Shape;123;p17"/>
          <p:cNvSpPr/>
          <p:nvPr/>
        </p:nvSpPr>
        <p:spPr>
          <a:xfrm>
            <a:off x="138250" y="0"/>
            <a:ext cx="252600" cy="743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7"/>
          <p:cNvSpPr txBox="1"/>
          <p:nvPr>
            <p:ph type="title"/>
          </p:nvPr>
        </p:nvSpPr>
        <p:spPr>
          <a:xfrm>
            <a:off x="0" y="0"/>
            <a:ext cx="8520600" cy="4101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n" sz="1700">
                <a:latin typeface="Times New Roman"/>
                <a:ea typeface="Times New Roman"/>
                <a:cs typeface="Times New Roman"/>
                <a:sym typeface="Times New Roman"/>
              </a:rPr>
              <a:t>Application of the Subspace-Based Methods in Health Monitoring of Civil Structures</a:t>
            </a:r>
            <a:endParaRPr sz="1700">
              <a:latin typeface="Times New Roman"/>
              <a:ea typeface="Times New Roman"/>
              <a:cs typeface="Times New Roman"/>
              <a:sym typeface="Times New Roman"/>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0"/>
                                        </p:tgtEl>
                                        <p:attrNameLst>
                                          <p:attrName>style.visibility</p:attrName>
                                        </p:attrNameLst>
                                      </p:cBhvr>
                                      <p:to>
                                        <p:strVal val="visible"/>
                                      </p:to>
                                    </p:set>
                                    <p:animEffect filter="fade" transition="in">
                                      <p:cBhvr>
                                        <p:cTn dur="1000"/>
                                        <p:tgtEl>
                                          <p:spTgt spid="12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1"/>
                                        </p:tgtEl>
                                        <p:attrNameLst>
                                          <p:attrName>style.visibility</p:attrName>
                                        </p:attrNameLst>
                                      </p:cBhvr>
                                      <p:to>
                                        <p:strVal val="visible"/>
                                      </p:to>
                                    </p:set>
                                    <p:animEffect filter="fade" transition="in">
                                      <p:cBhvr>
                                        <p:cTn dur="1000"/>
                                        <p:tgtEl>
                                          <p:spTgt spid="12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18"/>
          <p:cNvSpPr txBox="1"/>
          <p:nvPr>
            <p:ph idx="1" type="body"/>
          </p:nvPr>
        </p:nvSpPr>
        <p:spPr>
          <a:xfrm>
            <a:off x="494100" y="446850"/>
            <a:ext cx="8003400" cy="2966100"/>
          </a:xfrm>
          <a:prstGeom prst="rect">
            <a:avLst/>
          </a:prstGeom>
        </p:spPr>
        <p:txBody>
          <a:bodyPr anchorCtr="0" anchor="t" bIns="91425" lIns="91425" spcFirstLastPara="1" rIns="91425" wrap="square" tIns="91425">
            <a:noAutofit/>
          </a:bodyPr>
          <a:lstStyle/>
          <a:p>
            <a:pPr indent="-311150" lvl="0" marL="0" rtl="0" algn="just">
              <a:spcBef>
                <a:spcPts val="0"/>
              </a:spcBef>
              <a:spcAft>
                <a:spcPts val="0"/>
              </a:spcAft>
              <a:buClr>
                <a:srgbClr val="000000"/>
              </a:buClr>
              <a:buSzPts val="1300"/>
              <a:buFont typeface="Times New Roman"/>
              <a:buChar char="●"/>
            </a:pPr>
            <a:r>
              <a:rPr lang="en" sz="1300">
                <a:solidFill>
                  <a:srgbClr val="000000"/>
                </a:solidFill>
                <a:latin typeface="Times New Roman"/>
                <a:ea typeface="Times New Roman"/>
                <a:cs typeface="Times New Roman"/>
                <a:sym typeface="Times New Roman"/>
              </a:rPr>
              <a:t>Improved efficiency was achieved by adopting a stabilization diagram on identified modal parameters using SSI-COV and SSI-DATA techniques.</a:t>
            </a:r>
            <a:endParaRPr sz="1300">
              <a:solidFill>
                <a:srgbClr val="000000"/>
              </a:solidFill>
              <a:latin typeface="Times New Roman"/>
              <a:ea typeface="Times New Roman"/>
              <a:cs typeface="Times New Roman"/>
              <a:sym typeface="Times New Roman"/>
            </a:endParaRPr>
          </a:p>
          <a:p>
            <a:pPr indent="-311150" lvl="0" marL="0" rtl="0" algn="just">
              <a:spcBef>
                <a:spcPts val="0"/>
              </a:spcBef>
              <a:spcAft>
                <a:spcPts val="0"/>
              </a:spcAft>
              <a:buClr>
                <a:srgbClr val="000000"/>
              </a:buClr>
              <a:buSzPts val="1300"/>
              <a:buFont typeface="Times New Roman"/>
              <a:buChar char="●"/>
            </a:pPr>
            <a:r>
              <a:rPr lang="en" sz="1300">
                <a:solidFill>
                  <a:srgbClr val="000000"/>
                </a:solidFill>
                <a:latin typeface="Times New Roman"/>
                <a:ea typeface="Times New Roman"/>
                <a:cs typeface="Times New Roman"/>
                <a:sym typeface="Times New Roman"/>
              </a:rPr>
              <a:t>Reference-based generalization (SSI-data/ref, SSI/ref, and CSI/ref) are adopted in the software package. OMA, LMS Cada-X, LMS International, TestLab are used for modal analysis.</a:t>
            </a:r>
            <a:endParaRPr sz="1300">
              <a:solidFill>
                <a:srgbClr val="000000"/>
              </a:solidFill>
              <a:latin typeface="Times New Roman"/>
              <a:ea typeface="Times New Roman"/>
              <a:cs typeface="Times New Roman"/>
              <a:sym typeface="Times New Roman"/>
            </a:endParaRPr>
          </a:p>
          <a:p>
            <a:pPr indent="-311150" lvl="0" marL="0" rtl="0" algn="just">
              <a:spcBef>
                <a:spcPts val="0"/>
              </a:spcBef>
              <a:spcAft>
                <a:spcPts val="0"/>
              </a:spcAft>
              <a:buClr>
                <a:srgbClr val="000000"/>
              </a:buClr>
              <a:buSzPts val="1300"/>
              <a:buFont typeface="Times New Roman"/>
              <a:buChar char="●"/>
            </a:pPr>
            <a:r>
              <a:rPr lang="en" sz="1300">
                <a:solidFill>
                  <a:srgbClr val="000000"/>
                </a:solidFill>
                <a:latin typeface="Times New Roman"/>
                <a:ea typeface="Times New Roman"/>
                <a:cs typeface="Times New Roman"/>
                <a:sym typeface="Times New Roman"/>
              </a:rPr>
              <a:t>Particle swarm optimization (PSO) with a sequential Niche technique (SNT) was used for the FE model updating of a pedestrian cable-stayed bridge.</a:t>
            </a:r>
            <a:endParaRPr sz="1300">
              <a:solidFill>
                <a:srgbClr val="000000"/>
              </a:solidFill>
              <a:latin typeface="Times New Roman"/>
              <a:ea typeface="Times New Roman"/>
              <a:cs typeface="Times New Roman"/>
              <a:sym typeface="Times New Roman"/>
            </a:endParaRPr>
          </a:p>
          <a:p>
            <a:pPr indent="-311150" lvl="0" marL="0" rtl="0" algn="just">
              <a:spcBef>
                <a:spcPts val="0"/>
              </a:spcBef>
              <a:spcAft>
                <a:spcPts val="0"/>
              </a:spcAft>
              <a:buClr>
                <a:srgbClr val="000000"/>
              </a:buClr>
              <a:buSzPts val="1300"/>
              <a:buFont typeface="Times New Roman"/>
              <a:buChar char="●"/>
            </a:pPr>
            <a:r>
              <a:rPr lang="en" sz="1300">
                <a:solidFill>
                  <a:srgbClr val="000000"/>
                </a:solidFill>
                <a:latin typeface="Times New Roman"/>
                <a:ea typeface="Times New Roman"/>
                <a:cs typeface="Times New Roman"/>
                <a:sym typeface="Times New Roman"/>
              </a:rPr>
              <a:t>Singular spectrum analysis (SSA) was adopted to smoothen input signal and yield reliable modal parameters as a </a:t>
            </a:r>
            <a:r>
              <a:rPr lang="en" sz="1300">
                <a:solidFill>
                  <a:srgbClr val="000000"/>
                </a:solidFill>
                <a:latin typeface="Times New Roman"/>
                <a:ea typeface="Times New Roman"/>
                <a:cs typeface="Times New Roman"/>
                <a:sym typeface="Times New Roman"/>
              </a:rPr>
              <a:t>preprocessing</a:t>
            </a:r>
            <a:r>
              <a:rPr lang="en" sz="1300">
                <a:solidFill>
                  <a:srgbClr val="000000"/>
                </a:solidFill>
                <a:latin typeface="Times New Roman"/>
                <a:ea typeface="Times New Roman"/>
                <a:cs typeface="Times New Roman"/>
                <a:sym typeface="Times New Roman"/>
              </a:rPr>
              <a:t> tool for SSI-COV.</a:t>
            </a:r>
            <a:endParaRPr sz="1300">
              <a:solidFill>
                <a:srgbClr val="000000"/>
              </a:solidFill>
              <a:latin typeface="Times New Roman"/>
              <a:ea typeface="Times New Roman"/>
              <a:cs typeface="Times New Roman"/>
              <a:sym typeface="Times New Roman"/>
            </a:endParaRPr>
          </a:p>
          <a:p>
            <a:pPr indent="-311150" lvl="0" marL="0" rtl="0" algn="l">
              <a:spcBef>
                <a:spcPts val="0"/>
              </a:spcBef>
              <a:spcAft>
                <a:spcPts val="0"/>
              </a:spcAft>
              <a:buClr>
                <a:srgbClr val="000000"/>
              </a:buClr>
              <a:buSzPts val="1300"/>
              <a:buFont typeface="Times New Roman"/>
              <a:buChar char="●"/>
            </a:pPr>
            <a:r>
              <a:rPr lang="en" sz="1300">
                <a:solidFill>
                  <a:srgbClr val="000000"/>
                </a:solidFill>
                <a:latin typeface="Times New Roman"/>
                <a:ea typeface="Times New Roman"/>
                <a:cs typeface="Times New Roman"/>
                <a:sym typeface="Times New Roman"/>
              </a:rPr>
              <a:t>Several algorithms are introduced based on classical SSI-COV, SSI-DATA, and the combined method to improve the subspace system's performance. The obtained results for SSI-DATA                                         				and SSI-COV algorithms are similar in the case of accuracy, but the 							computation time SSI-COV is much lower than the SSI-DATA.</a:t>
            </a:r>
            <a:endParaRPr sz="1300">
              <a:solidFill>
                <a:srgbClr val="000000"/>
              </a:solidFill>
              <a:latin typeface="Times New Roman"/>
              <a:ea typeface="Times New Roman"/>
              <a:cs typeface="Times New Roman"/>
              <a:sym typeface="Times New Roman"/>
            </a:endParaRPr>
          </a:p>
        </p:txBody>
      </p:sp>
      <p:pic>
        <p:nvPicPr>
          <p:cNvPr id="130" name="Google Shape;130;p18"/>
          <p:cNvPicPr preferRelativeResize="0"/>
          <p:nvPr/>
        </p:nvPicPr>
        <p:blipFill>
          <a:blip r:embed="rId3">
            <a:alphaModFix/>
          </a:blip>
          <a:stretch>
            <a:fillRect/>
          </a:stretch>
        </p:blipFill>
        <p:spPr>
          <a:xfrm>
            <a:off x="449925" y="3255975"/>
            <a:ext cx="4103522" cy="1534976"/>
          </a:xfrm>
          <a:prstGeom prst="rect">
            <a:avLst/>
          </a:prstGeom>
          <a:noFill/>
          <a:ln>
            <a:noFill/>
          </a:ln>
        </p:spPr>
      </p:pic>
      <p:sp>
        <p:nvSpPr>
          <p:cNvPr id="131" name="Google Shape;131;p18"/>
          <p:cNvSpPr txBox="1"/>
          <p:nvPr/>
        </p:nvSpPr>
        <p:spPr>
          <a:xfrm>
            <a:off x="0" y="0"/>
            <a:ext cx="8075100" cy="6396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n" sz="1700">
                <a:solidFill>
                  <a:schemeClr val="dk1"/>
                </a:solidFill>
                <a:latin typeface="Times New Roman"/>
                <a:ea typeface="Times New Roman"/>
                <a:cs typeface="Times New Roman"/>
                <a:sym typeface="Times New Roman"/>
              </a:rPr>
              <a:t>Application of the Subspace-Based Methods in Health Monitoring of Civil Structures</a:t>
            </a:r>
            <a:endParaRPr sz="1700">
              <a:solidFill>
                <a:schemeClr val="dk1"/>
              </a:solidFill>
              <a:latin typeface="Times New Roman"/>
              <a:ea typeface="Times New Roman"/>
              <a:cs typeface="Times New Roman"/>
              <a:sym typeface="Times New Roman"/>
            </a:endParaRPr>
          </a:p>
        </p:txBody>
      </p:sp>
      <p:sp>
        <p:nvSpPr>
          <p:cNvPr id="132" name="Google Shape;132;p18"/>
          <p:cNvSpPr txBox="1"/>
          <p:nvPr/>
        </p:nvSpPr>
        <p:spPr>
          <a:xfrm>
            <a:off x="1575900" y="4838075"/>
            <a:ext cx="7779900" cy="50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FFFFFF"/>
                </a:solidFill>
                <a:latin typeface="Times New Roman"/>
                <a:ea typeface="Times New Roman"/>
                <a:cs typeface="Times New Roman"/>
                <a:sym typeface="Times New Roman"/>
              </a:rPr>
              <a:t>Hoofar Shokravi, Hooman Shokravi, Norhisham Bakhary, Mahshid Heidarrezaei, Seyed Saeid Rahimian Koloor and Michal Petru : 22 May 2020</a:t>
            </a:r>
            <a:endParaRPr sz="1000">
              <a:solidFill>
                <a:srgbClr val="FFFFFF"/>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1100"/>
              <a:t>				</a:t>
            </a:r>
            <a:endParaRPr sz="1100"/>
          </a:p>
          <a:p>
            <a:pPr indent="0" lvl="0" marL="0" rtl="0" algn="l">
              <a:spcBef>
                <a:spcPts val="0"/>
              </a:spcBef>
              <a:spcAft>
                <a:spcPts val="0"/>
              </a:spcAft>
              <a:buNone/>
            </a:pPr>
            <a:r>
              <a:rPr lang="en" sz="1100"/>
              <a:t>			</a:t>
            </a:r>
            <a:endParaRPr sz="1100"/>
          </a:p>
          <a:p>
            <a:pPr indent="0" lvl="0" marL="0" rtl="0" algn="l">
              <a:spcBef>
                <a:spcPts val="0"/>
              </a:spcBef>
              <a:spcAft>
                <a:spcPts val="0"/>
              </a:spcAft>
              <a:buNone/>
            </a:pPr>
            <a:r>
              <a:rPr lang="en" sz="1100"/>
              <a:t>		</a:t>
            </a:r>
            <a:endParaRPr sz="1100"/>
          </a:p>
        </p:txBody>
      </p:sp>
      <p:pic>
        <p:nvPicPr>
          <p:cNvPr id="133" name="Google Shape;133;p18"/>
          <p:cNvPicPr preferRelativeResize="0"/>
          <p:nvPr/>
        </p:nvPicPr>
        <p:blipFill rotWithShape="1">
          <a:blip r:embed="rId4">
            <a:alphaModFix/>
          </a:blip>
          <a:srcRect b="0" l="0" r="10329" t="12579"/>
          <a:stretch/>
        </p:blipFill>
        <p:spPr>
          <a:xfrm>
            <a:off x="5405725" y="2657975"/>
            <a:ext cx="3679473" cy="218009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9"/>
                                        </p:tgtEl>
                                        <p:attrNameLst>
                                          <p:attrName>style.visibility</p:attrName>
                                        </p:attrNameLst>
                                      </p:cBhvr>
                                      <p:to>
                                        <p:strVal val="visible"/>
                                      </p:to>
                                    </p:set>
                                    <p:animEffect filter="fade" transition="in">
                                      <p:cBhvr>
                                        <p:cTn dur="1000"/>
                                        <p:tgtEl>
                                          <p:spTgt spid="12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3"/>
                                        </p:tgtEl>
                                        <p:attrNameLst>
                                          <p:attrName>style.visibility</p:attrName>
                                        </p:attrNameLst>
                                      </p:cBhvr>
                                      <p:to>
                                        <p:strVal val="visible"/>
                                      </p:to>
                                    </p:set>
                                    <p:animEffect filter="fade" transition="in">
                                      <p:cBhvr>
                                        <p:cTn dur="1000"/>
                                        <p:tgtEl>
                                          <p:spTgt spid="13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0"/>
                                        </p:tgtEl>
                                        <p:attrNameLst>
                                          <p:attrName>style.visibility</p:attrName>
                                        </p:attrNameLst>
                                      </p:cBhvr>
                                      <p:to>
                                        <p:strVal val="visible"/>
                                      </p:to>
                                    </p:set>
                                    <p:animEffect filter="fade" transition="in">
                                      <p:cBhvr>
                                        <p:cTn dur="1000"/>
                                        <p:tgtEl>
                                          <p:spTgt spid="13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19"/>
          <p:cNvSpPr txBox="1"/>
          <p:nvPr>
            <p:ph type="title"/>
          </p:nvPr>
        </p:nvSpPr>
        <p:spPr>
          <a:xfrm>
            <a:off x="0" y="0"/>
            <a:ext cx="8520600" cy="4101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n" sz="1700">
                <a:latin typeface="Times New Roman"/>
                <a:ea typeface="Times New Roman"/>
                <a:cs typeface="Times New Roman"/>
                <a:sym typeface="Times New Roman"/>
              </a:rPr>
              <a:t>Application of the Subspace-Based Methods in Health Monitoring of Civil Structures</a:t>
            </a:r>
            <a:endParaRPr sz="1700">
              <a:latin typeface="Times New Roman"/>
              <a:ea typeface="Times New Roman"/>
              <a:cs typeface="Times New Roman"/>
              <a:sym typeface="Times New Roman"/>
            </a:endParaRPr>
          </a:p>
        </p:txBody>
      </p:sp>
      <p:sp>
        <p:nvSpPr>
          <p:cNvPr id="139" name="Google Shape;139;p19"/>
          <p:cNvSpPr txBox="1"/>
          <p:nvPr/>
        </p:nvSpPr>
        <p:spPr>
          <a:xfrm>
            <a:off x="1575900" y="4838075"/>
            <a:ext cx="7779900" cy="50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FFFFFF"/>
                </a:solidFill>
                <a:latin typeface="Times New Roman"/>
                <a:ea typeface="Times New Roman"/>
                <a:cs typeface="Times New Roman"/>
                <a:sym typeface="Times New Roman"/>
              </a:rPr>
              <a:t>Hoofar Shokravi, Hooman Shokravi, Norhisham Bakhary, Mahshid Heidarrezaei, Seyed Saeid Rahimian Koloor and Michal Petru : 22 May 2020</a:t>
            </a:r>
            <a:endParaRPr sz="1000">
              <a:solidFill>
                <a:srgbClr val="FFFFFF"/>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1100"/>
              <a:t>				</a:t>
            </a:r>
            <a:endParaRPr sz="1100"/>
          </a:p>
          <a:p>
            <a:pPr indent="0" lvl="0" marL="0" rtl="0" algn="l">
              <a:spcBef>
                <a:spcPts val="0"/>
              </a:spcBef>
              <a:spcAft>
                <a:spcPts val="0"/>
              </a:spcAft>
              <a:buNone/>
            </a:pPr>
            <a:r>
              <a:rPr lang="en" sz="1100"/>
              <a:t>			</a:t>
            </a:r>
            <a:endParaRPr sz="1100"/>
          </a:p>
          <a:p>
            <a:pPr indent="0" lvl="0" marL="0" rtl="0" algn="l">
              <a:spcBef>
                <a:spcPts val="0"/>
              </a:spcBef>
              <a:spcAft>
                <a:spcPts val="0"/>
              </a:spcAft>
              <a:buNone/>
            </a:pPr>
            <a:r>
              <a:rPr lang="en" sz="1100"/>
              <a:t>		</a:t>
            </a:r>
            <a:endParaRPr sz="1100"/>
          </a:p>
        </p:txBody>
      </p:sp>
      <p:sp>
        <p:nvSpPr>
          <p:cNvPr id="140" name="Google Shape;140;p19"/>
          <p:cNvSpPr txBox="1"/>
          <p:nvPr>
            <p:ph idx="1" type="body"/>
          </p:nvPr>
        </p:nvSpPr>
        <p:spPr>
          <a:xfrm>
            <a:off x="457200" y="1703600"/>
            <a:ext cx="8520600" cy="3896400"/>
          </a:xfrm>
          <a:prstGeom prst="rect">
            <a:avLst/>
          </a:prstGeom>
        </p:spPr>
        <p:txBody>
          <a:bodyPr anchorCtr="0" anchor="t" bIns="91425" lIns="91425" spcFirstLastPara="1" rIns="91425" wrap="square" tIns="91425">
            <a:noAutofit/>
          </a:bodyPr>
          <a:lstStyle/>
          <a:p>
            <a:pPr indent="-311150" lvl="0" marL="0" rtl="0" algn="just">
              <a:lnSpc>
                <a:spcPct val="100000"/>
              </a:lnSpc>
              <a:spcBef>
                <a:spcPts val="0"/>
              </a:spcBef>
              <a:spcAft>
                <a:spcPts val="0"/>
              </a:spcAft>
              <a:buClr>
                <a:srgbClr val="000000"/>
              </a:buClr>
              <a:buSzPts val="1300"/>
              <a:buFont typeface="Times New Roman"/>
              <a:buAutoNum type="arabicPeriod"/>
            </a:pPr>
            <a:r>
              <a:rPr lang="en" sz="1300">
                <a:solidFill>
                  <a:srgbClr val="000000"/>
                </a:solidFill>
                <a:latin typeface="Times New Roman"/>
                <a:ea typeface="Times New Roman"/>
                <a:cs typeface="Times New Roman"/>
                <a:sym typeface="Times New Roman"/>
              </a:rPr>
              <a:t>The correlation matrix given below is a table showing correlation coefficients between variables. Each cell in the table shows the correlation between two variables. For our data, it is calculated at i time lags in N number of sensor data where  Y</a:t>
            </a:r>
            <a:r>
              <a:rPr baseline="-25000" lang="en" sz="1300">
                <a:solidFill>
                  <a:srgbClr val="000000"/>
                </a:solidFill>
                <a:latin typeface="Times New Roman"/>
                <a:ea typeface="Times New Roman"/>
                <a:cs typeface="Times New Roman"/>
                <a:sym typeface="Times New Roman"/>
              </a:rPr>
              <a:t>i:N-i</a:t>
            </a:r>
            <a:r>
              <a:rPr lang="en" sz="1300">
                <a:solidFill>
                  <a:srgbClr val="000000"/>
                </a:solidFill>
                <a:latin typeface="Times New Roman"/>
                <a:ea typeface="Times New Roman"/>
                <a:cs typeface="Times New Roman"/>
                <a:sym typeface="Times New Roman"/>
              </a:rPr>
              <a:t>  and Y</a:t>
            </a:r>
            <a:r>
              <a:rPr baseline="-25000" lang="en" sz="1300">
                <a:solidFill>
                  <a:srgbClr val="000000"/>
                </a:solidFill>
                <a:latin typeface="Times New Roman"/>
                <a:ea typeface="Times New Roman"/>
                <a:cs typeface="Times New Roman"/>
                <a:sym typeface="Times New Roman"/>
              </a:rPr>
              <a:t>i:N  </a:t>
            </a:r>
            <a:r>
              <a:rPr lang="en" sz="1300">
                <a:solidFill>
                  <a:srgbClr val="000000"/>
                </a:solidFill>
                <a:latin typeface="Times New Roman"/>
                <a:ea typeface="Times New Roman"/>
                <a:cs typeface="Times New Roman"/>
                <a:sym typeface="Times New Roman"/>
              </a:rPr>
              <a:t>are the data matrix after removing the last and first i block rows, respectively.</a:t>
            </a:r>
            <a:endParaRPr sz="1300">
              <a:solidFill>
                <a:srgbClr val="000000"/>
              </a:solidFill>
              <a:latin typeface="Times New Roman"/>
              <a:ea typeface="Times New Roman"/>
              <a:cs typeface="Times New Roman"/>
              <a:sym typeface="Times New Roman"/>
            </a:endParaRPr>
          </a:p>
          <a:p>
            <a:pPr indent="0" lvl="0" marL="457200" rtl="0" algn="just">
              <a:lnSpc>
                <a:spcPct val="100000"/>
              </a:lnSpc>
              <a:spcBef>
                <a:spcPts val="0"/>
              </a:spcBef>
              <a:spcAft>
                <a:spcPts val="0"/>
              </a:spcAft>
              <a:buNone/>
            </a:pPr>
            <a:r>
              <a:t/>
            </a:r>
            <a:endParaRPr sz="1300">
              <a:solidFill>
                <a:srgbClr val="000000"/>
              </a:solidFill>
              <a:latin typeface="Times New Roman"/>
              <a:ea typeface="Times New Roman"/>
              <a:cs typeface="Times New Roman"/>
              <a:sym typeface="Times New Roman"/>
            </a:endParaRPr>
          </a:p>
          <a:p>
            <a:pPr indent="0" lvl="0" marL="457200" rtl="0" algn="just">
              <a:lnSpc>
                <a:spcPct val="100000"/>
              </a:lnSpc>
              <a:spcBef>
                <a:spcPts val="0"/>
              </a:spcBef>
              <a:spcAft>
                <a:spcPts val="0"/>
              </a:spcAft>
              <a:buNone/>
            </a:pPr>
            <a:r>
              <a:t/>
            </a:r>
            <a:endParaRPr sz="1300">
              <a:solidFill>
                <a:srgbClr val="000000"/>
              </a:solidFill>
              <a:latin typeface="Times New Roman"/>
              <a:ea typeface="Times New Roman"/>
              <a:cs typeface="Times New Roman"/>
              <a:sym typeface="Times New Roman"/>
            </a:endParaRPr>
          </a:p>
          <a:p>
            <a:pPr indent="0" lvl="0" marL="457200" rtl="0" algn="just">
              <a:lnSpc>
                <a:spcPct val="100000"/>
              </a:lnSpc>
              <a:spcBef>
                <a:spcPts val="0"/>
              </a:spcBef>
              <a:spcAft>
                <a:spcPts val="0"/>
              </a:spcAft>
              <a:buNone/>
            </a:pPr>
            <a:r>
              <a:t/>
            </a:r>
            <a:endParaRPr sz="1300">
              <a:solidFill>
                <a:srgbClr val="000000"/>
              </a:solidFill>
              <a:latin typeface="Times New Roman"/>
              <a:ea typeface="Times New Roman"/>
              <a:cs typeface="Times New Roman"/>
              <a:sym typeface="Times New Roman"/>
            </a:endParaRPr>
          </a:p>
          <a:p>
            <a:pPr indent="-311150" lvl="0" marL="0" rtl="0" algn="just">
              <a:lnSpc>
                <a:spcPct val="100000"/>
              </a:lnSpc>
              <a:spcBef>
                <a:spcPts val="0"/>
              </a:spcBef>
              <a:spcAft>
                <a:spcPts val="0"/>
              </a:spcAft>
              <a:buClr>
                <a:srgbClr val="000000"/>
              </a:buClr>
              <a:buSzPts val="1300"/>
              <a:buFont typeface="Times New Roman"/>
              <a:buAutoNum type="arabicPeriod"/>
            </a:pPr>
            <a:r>
              <a:rPr lang="en" sz="1300">
                <a:solidFill>
                  <a:srgbClr val="000000"/>
                </a:solidFill>
                <a:latin typeface="Times New Roman"/>
                <a:ea typeface="Times New Roman"/>
                <a:cs typeface="Times New Roman"/>
                <a:sym typeface="Times New Roman"/>
              </a:rPr>
              <a:t>The correlation matrix for each sets of time lag is estimated and gathered into T</a:t>
            </a:r>
            <a:r>
              <a:rPr baseline="-25000" lang="en" sz="1300">
                <a:solidFill>
                  <a:srgbClr val="000000"/>
                </a:solidFill>
                <a:latin typeface="Times New Roman"/>
                <a:ea typeface="Times New Roman"/>
                <a:cs typeface="Times New Roman"/>
                <a:sym typeface="Times New Roman"/>
              </a:rPr>
              <a:t>1|i</a:t>
            </a:r>
            <a:r>
              <a:rPr lang="en" sz="1300">
                <a:solidFill>
                  <a:srgbClr val="000000"/>
                </a:solidFill>
                <a:latin typeface="Times New Roman"/>
                <a:ea typeface="Times New Roman"/>
                <a:cs typeface="Times New Roman"/>
                <a:sym typeface="Times New Roman"/>
              </a:rPr>
              <a:t> namely block Toeplitz matrix or diagonal-constant matrix. Furthermore the one-lag shifted Toeplitz matrix T</a:t>
            </a:r>
            <a:r>
              <a:rPr baseline="-25000" lang="en" sz="1300">
                <a:solidFill>
                  <a:srgbClr val="000000"/>
                </a:solidFill>
                <a:latin typeface="Times New Roman"/>
                <a:ea typeface="Times New Roman"/>
                <a:cs typeface="Times New Roman"/>
                <a:sym typeface="Times New Roman"/>
              </a:rPr>
              <a:t>2|i+1</a:t>
            </a:r>
            <a:r>
              <a:rPr lang="en" sz="1300">
                <a:solidFill>
                  <a:srgbClr val="000000"/>
                </a:solidFill>
                <a:latin typeface="Times New Roman"/>
                <a:ea typeface="Times New Roman"/>
                <a:cs typeface="Times New Roman"/>
                <a:sym typeface="Times New Roman"/>
              </a:rPr>
              <a:t> is also calculated. Then, the estimated correlation is decomposed into orthogonal matrices U and V together with using SVD again as the SSI Data approach as:</a:t>
            </a:r>
            <a:endParaRPr sz="1300">
              <a:solidFill>
                <a:srgbClr val="000000"/>
              </a:solidFill>
              <a:latin typeface="Times New Roman"/>
              <a:ea typeface="Times New Roman"/>
              <a:cs typeface="Times New Roman"/>
              <a:sym typeface="Times New Roman"/>
            </a:endParaRPr>
          </a:p>
          <a:p>
            <a:pPr indent="0" lvl="0" marL="0" rtl="0" algn="just">
              <a:lnSpc>
                <a:spcPct val="100000"/>
              </a:lnSpc>
              <a:spcBef>
                <a:spcPts val="0"/>
              </a:spcBef>
              <a:spcAft>
                <a:spcPts val="0"/>
              </a:spcAft>
              <a:buNone/>
            </a:pPr>
            <a:r>
              <a:t/>
            </a:r>
            <a:endParaRPr sz="1300">
              <a:solidFill>
                <a:srgbClr val="000000"/>
              </a:solidFill>
              <a:latin typeface="Times New Roman"/>
              <a:ea typeface="Times New Roman"/>
              <a:cs typeface="Times New Roman"/>
              <a:sym typeface="Times New Roman"/>
            </a:endParaRPr>
          </a:p>
          <a:p>
            <a:pPr indent="0" lvl="0" marL="0" rtl="0" algn="just">
              <a:lnSpc>
                <a:spcPct val="100000"/>
              </a:lnSpc>
              <a:spcBef>
                <a:spcPts val="0"/>
              </a:spcBef>
              <a:spcAft>
                <a:spcPts val="0"/>
              </a:spcAft>
              <a:buNone/>
            </a:pPr>
            <a:r>
              <a:rPr lang="en" sz="1300">
                <a:solidFill>
                  <a:srgbClr val="000000"/>
                </a:solidFill>
                <a:latin typeface="Times New Roman"/>
                <a:ea typeface="Times New Roman"/>
                <a:cs typeface="Times New Roman"/>
                <a:sym typeface="Times New Roman"/>
              </a:rPr>
              <a:t>T</a:t>
            </a:r>
            <a:r>
              <a:rPr baseline="-25000" lang="en" sz="1300">
                <a:solidFill>
                  <a:srgbClr val="000000"/>
                </a:solidFill>
                <a:latin typeface="Times New Roman"/>
                <a:ea typeface="Times New Roman"/>
                <a:cs typeface="Times New Roman"/>
                <a:sym typeface="Times New Roman"/>
              </a:rPr>
              <a:t>1|i</a:t>
            </a:r>
            <a:r>
              <a:rPr lang="en" sz="1300">
                <a:solidFill>
                  <a:srgbClr val="000000"/>
                </a:solidFill>
                <a:latin typeface="Times New Roman"/>
                <a:ea typeface="Times New Roman"/>
                <a:cs typeface="Times New Roman"/>
                <a:sym typeface="Times New Roman"/>
              </a:rPr>
              <a:t> = U</a:t>
            </a:r>
            <a:r>
              <a:rPr baseline="-25000" lang="en" sz="1300">
                <a:solidFill>
                  <a:srgbClr val="000000"/>
                </a:solidFill>
                <a:latin typeface="Times New Roman"/>
                <a:ea typeface="Times New Roman"/>
                <a:cs typeface="Times New Roman"/>
                <a:sym typeface="Times New Roman"/>
              </a:rPr>
              <a:t>i</a:t>
            </a:r>
            <a:r>
              <a:rPr lang="en" sz="1300">
                <a:solidFill>
                  <a:srgbClr val="000000"/>
                </a:solidFill>
                <a:latin typeface="Times New Roman"/>
                <a:ea typeface="Times New Roman"/>
                <a:cs typeface="Times New Roman"/>
                <a:sym typeface="Times New Roman"/>
              </a:rPr>
              <a:t>ΣV</a:t>
            </a:r>
            <a:r>
              <a:rPr baseline="-25000" lang="en" sz="1300">
                <a:solidFill>
                  <a:srgbClr val="000000"/>
                </a:solidFill>
                <a:latin typeface="Times New Roman"/>
                <a:ea typeface="Times New Roman"/>
                <a:cs typeface="Times New Roman"/>
                <a:sym typeface="Times New Roman"/>
              </a:rPr>
              <a:t>1</a:t>
            </a:r>
            <a:r>
              <a:rPr baseline="30000" lang="en" sz="1300">
                <a:solidFill>
                  <a:srgbClr val="000000"/>
                </a:solidFill>
                <a:latin typeface="Times New Roman"/>
                <a:ea typeface="Times New Roman"/>
                <a:cs typeface="Times New Roman"/>
                <a:sym typeface="Times New Roman"/>
              </a:rPr>
              <a:t>T</a:t>
            </a:r>
            <a:endParaRPr baseline="30000" sz="1300">
              <a:solidFill>
                <a:srgbClr val="000000"/>
              </a:solidFill>
              <a:latin typeface="Times New Roman"/>
              <a:ea typeface="Times New Roman"/>
              <a:cs typeface="Times New Roman"/>
              <a:sym typeface="Times New Roman"/>
            </a:endParaRPr>
          </a:p>
          <a:p>
            <a:pPr indent="0" lvl="0" marL="0" rtl="0" algn="just">
              <a:lnSpc>
                <a:spcPct val="100000"/>
              </a:lnSpc>
              <a:spcBef>
                <a:spcPts val="0"/>
              </a:spcBef>
              <a:spcAft>
                <a:spcPts val="0"/>
              </a:spcAft>
              <a:buNone/>
            </a:pPr>
            <a:r>
              <a:t/>
            </a:r>
            <a:endParaRPr sz="1300">
              <a:solidFill>
                <a:srgbClr val="000000"/>
              </a:solidFill>
              <a:latin typeface="Times New Roman"/>
              <a:ea typeface="Times New Roman"/>
              <a:cs typeface="Times New Roman"/>
              <a:sym typeface="Times New Roman"/>
            </a:endParaRPr>
          </a:p>
          <a:p>
            <a:pPr indent="0" lvl="0" marL="0" rtl="0" algn="just">
              <a:lnSpc>
                <a:spcPct val="100000"/>
              </a:lnSpc>
              <a:spcBef>
                <a:spcPts val="0"/>
              </a:spcBef>
              <a:spcAft>
                <a:spcPts val="0"/>
              </a:spcAft>
              <a:buNone/>
            </a:pPr>
            <a:r>
              <a:t/>
            </a:r>
            <a:endParaRPr/>
          </a:p>
        </p:txBody>
      </p:sp>
      <p:sp>
        <p:nvSpPr>
          <p:cNvPr id="141" name="Google Shape;141;p19"/>
          <p:cNvSpPr txBox="1"/>
          <p:nvPr>
            <p:ph type="title"/>
          </p:nvPr>
        </p:nvSpPr>
        <p:spPr>
          <a:xfrm>
            <a:off x="311700" y="1172000"/>
            <a:ext cx="14778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u="sng">
                <a:latin typeface="Times New Roman"/>
                <a:ea typeface="Times New Roman"/>
                <a:cs typeface="Times New Roman"/>
                <a:sym typeface="Times New Roman"/>
              </a:rPr>
              <a:t>Algorithm</a:t>
            </a:r>
            <a:endParaRPr sz="2200" u="sng">
              <a:latin typeface="Times New Roman"/>
              <a:ea typeface="Times New Roman"/>
              <a:cs typeface="Times New Roman"/>
              <a:sym typeface="Times New Roman"/>
            </a:endParaRPr>
          </a:p>
        </p:txBody>
      </p:sp>
      <p:pic>
        <p:nvPicPr>
          <p:cNvPr descr="R_i=\frac{1}{N-i}Y_{i:N-i}Y_{i:N}" id="142" name="Google Shape;142;p19"/>
          <p:cNvPicPr preferRelativeResize="0"/>
          <p:nvPr/>
        </p:nvPicPr>
        <p:blipFill>
          <a:blip r:embed="rId3">
            <a:alphaModFix/>
          </a:blip>
          <a:stretch>
            <a:fillRect/>
          </a:stretch>
        </p:blipFill>
        <p:spPr>
          <a:xfrm>
            <a:off x="528000" y="2517425"/>
            <a:ext cx="1581300" cy="342825"/>
          </a:xfrm>
          <a:prstGeom prst="rect">
            <a:avLst/>
          </a:prstGeom>
          <a:noFill/>
          <a:ln>
            <a:noFill/>
          </a:ln>
        </p:spPr>
      </p:pic>
      <p:sp>
        <p:nvSpPr>
          <p:cNvPr id="143" name="Google Shape;143;p19"/>
          <p:cNvSpPr txBox="1"/>
          <p:nvPr/>
        </p:nvSpPr>
        <p:spPr>
          <a:xfrm>
            <a:off x="417475" y="312275"/>
            <a:ext cx="8520600" cy="3591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1200"/>
              </a:spcBef>
              <a:spcAft>
                <a:spcPts val="1200"/>
              </a:spcAft>
              <a:buNone/>
            </a:pPr>
            <a:r>
              <a:rPr lang="en" sz="1300">
                <a:latin typeface="Times New Roman"/>
                <a:ea typeface="Times New Roman"/>
                <a:cs typeface="Times New Roman"/>
                <a:sym typeface="Times New Roman"/>
              </a:rPr>
              <a:t>SSI-COV Method used hierarchical clustering to identify natural frequencies of each mode of data obtained from the optical sensors.</a:t>
            </a:r>
            <a:endParaRPr sz="1300">
              <a:latin typeface="Times New Roman"/>
              <a:ea typeface="Times New Roman"/>
              <a:cs typeface="Times New Roman"/>
              <a:sym typeface="Times New Roman"/>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3"/>
                                        </p:tgtEl>
                                        <p:attrNameLst>
                                          <p:attrName>style.visibility</p:attrName>
                                        </p:attrNameLst>
                                      </p:cBhvr>
                                      <p:to>
                                        <p:strVal val="visible"/>
                                      </p:to>
                                    </p:set>
                                    <p:animEffect filter="fade" transition="in">
                                      <p:cBhvr>
                                        <p:cTn dur="1000"/>
                                        <p:tgtEl>
                                          <p:spTgt spid="14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0"/>
                                        </p:tgtEl>
                                        <p:attrNameLst>
                                          <p:attrName>style.visibility</p:attrName>
                                        </p:attrNameLst>
                                      </p:cBhvr>
                                      <p:to>
                                        <p:strVal val="visible"/>
                                      </p:to>
                                    </p:set>
                                    <p:animEffect filter="fade" transition="in">
                                      <p:cBhvr>
                                        <p:cTn dur="1000"/>
                                        <p:tgtEl>
                                          <p:spTgt spid="14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2"/>
                                        </p:tgtEl>
                                        <p:attrNameLst>
                                          <p:attrName>style.visibility</p:attrName>
                                        </p:attrNameLst>
                                      </p:cBhvr>
                                      <p:to>
                                        <p:strVal val="visible"/>
                                      </p:to>
                                    </p:set>
                                    <p:animEffect filter="fade" transition="in">
                                      <p:cBhvr>
                                        <p:cTn dur="1000"/>
                                        <p:tgtEl>
                                          <p:spTgt spid="14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20"/>
          <p:cNvSpPr txBox="1"/>
          <p:nvPr>
            <p:ph idx="1" type="body"/>
          </p:nvPr>
        </p:nvSpPr>
        <p:spPr>
          <a:xfrm>
            <a:off x="464100" y="42075"/>
            <a:ext cx="8520600" cy="3339000"/>
          </a:xfrm>
          <a:prstGeom prst="rect">
            <a:avLst/>
          </a:prstGeom>
        </p:spPr>
        <p:txBody>
          <a:bodyPr anchorCtr="0" anchor="t" bIns="91425" lIns="91425" spcFirstLastPara="1" rIns="91425" wrap="square" tIns="91425">
            <a:noAutofit/>
          </a:bodyPr>
          <a:lstStyle/>
          <a:p>
            <a:pPr indent="-311150" lvl="0" marL="0" rtl="0" algn="just">
              <a:lnSpc>
                <a:spcPct val="100000"/>
              </a:lnSpc>
              <a:spcBef>
                <a:spcPts val="0"/>
              </a:spcBef>
              <a:spcAft>
                <a:spcPts val="0"/>
              </a:spcAft>
              <a:buClr>
                <a:srgbClr val="000000"/>
              </a:buClr>
              <a:buSzPts val="1300"/>
              <a:buFont typeface="Times New Roman"/>
              <a:buAutoNum type="arabicPeriod"/>
            </a:pPr>
            <a:r>
              <a:t/>
            </a:r>
            <a:endParaRPr sz="1300">
              <a:solidFill>
                <a:srgbClr val="000000"/>
              </a:solidFill>
              <a:latin typeface="Times New Roman"/>
              <a:ea typeface="Times New Roman"/>
              <a:cs typeface="Times New Roman"/>
              <a:sym typeface="Times New Roman"/>
            </a:endParaRPr>
          </a:p>
          <a:p>
            <a:pPr indent="-311150" lvl="0" marL="0" rtl="0" algn="just">
              <a:lnSpc>
                <a:spcPct val="100000"/>
              </a:lnSpc>
              <a:spcBef>
                <a:spcPts val="0"/>
              </a:spcBef>
              <a:spcAft>
                <a:spcPts val="0"/>
              </a:spcAft>
              <a:buClr>
                <a:srgbClr val="000000"/>
              </a:buClr>
              <a:buSzPts val="1300"/>
              <a:buFont typeface="Times New Roman"/>
              <a:buAutoNum type="arabicPeriod"/>
            </a:pPr>
            <a:r>
              <a:t/>
            </a:r>
            <a:endParaRPr sz="1300">
              <a:solidFill>
                <a:srgbClr val="000000"/>
              </a:solidFill>
              <a:latin typeface="Times New Roman"/>
              <a:ea typeface="Times New Roman"/>
              <a:cs typeface="Times New Roman"/>
              <a:sym typeface="Times New Roman"/>
            </a:endParaRPr>
          </a:p>
          <a:p>
            <a:pPr indent="0" lvl="0" marL="457200" rtl="0" algn="just">
              <a:lnSpc>
                <a:spcPct val="100000"/>
              </a:lnSpc>
              <a:spcBef>
                <a:spcPts val="0"/>
              </a:spcBef>
              <a:spcAft>
                <a:spcPts val="0"/>
              </a:spcAft>
              <a:buNone/>
            </a:pPr>
            <a:r>
              <a:t/>
            </a:r>
            <a:endParaRPr sz="1300">
              <a:solidFill>
                <a:srgbClr val="000000"/>
              </a:solidFill>
              <a:latin typeface="Times New Roman"/>
              <a:ea typeface="Times New Roman"/>
              <a:cs typeface="Times New Roman"/>
              <a:sym typeface="Times New Roman"/>
            </a:endParaRPr>
          </a:p>
          <a:p>
            <a:pPr indent="-311150" lvl="0" marL="0" rtl="0" algn="just">
              <a:lnSpc>
                <a:spcPct val="100000"/>
              </a:lnSpc>
              <a:spcBef>
                <a:spcPts val="0"/>
              </a:spcBef>
              <a:spcAft>
                <a:spcPts val="0"/>
              </a:spcAft>
              <a:buClr>
                <a:srgbClr val="000000"/>
              </a:buClr>
              <a:buSzPts val="1300"/>
              <a:buFont typeface="Times New Roman"/>
              <a:buAutoNum type="arabicPeriod"/>
            </a:pPr>
            <a:r>
              <a:rPr lang="en" sz="1300">
                <a:solidFill>
                  <a:srgbClr val="000000"/>
                </a:solidFill>
                <a:latin typeface="Times New Roman"/>
                <a:ea typeface="Times New Roman"/>
                <a:cs typeface="Times New Roman"/>
                <a:sym typeface="Times New Roman"/>
              </a:rPr>
              <a:t>The state matrix is obtained by multiplication of the Observability matrix which is a measure of how well internal states of a system can be inferred from knowledge of its external outputs with the reversed controllability matrix as:</a:t>
            </a:r>
            <a:endParaRPr sz="1300">
              <a:solidFill>
                <a:srgbClr val="000000"/>
              </a:solidFill>
              <a:latin typeface="Times New Roman"/>
              <a:ea typeface="Times New Roman"/>
              <a:cs typeface="Times New Roman"/>
              <a:sym typeface="Times New Roman"/>
            </a:endParaRPr>
          </a:p>
          <a:p>
            <a:pPr indent="0" lvl="0" marL="0" rtl="0" algn="just">
              <a:lnSpc>
                <a:spcPct val="100000"/>
              </a:lnSpc>
              <a:spcBef>
                <a:spcPts val="0"/>
              </a:spcBef>
              <a:spcAft>
                <a:spcPts val="0"/>
              </a:spcAft>
              <a:buNone/>
            </a:pPr>
            <a:r>
              <a:t/>
            </a:r>
            <a:endParaRPr/>
          </a:p>
          <a:p>
            <a:pPr indent="0" lvl="0" marL="457200" rtl="0" algn="just">
              <a:lnSpc>
                <a:spcPct val="100000"/>
              </a:lnSpc>
              <a:spcBef>
                <a:spcPts val="0"/>
              </a:spcBef>
              <a:spcAft>
                <a:spcPts val="0"/>
              </a:spcAft>
              <a:buNone/>
            </a:pPr>
            <a:r>
              <a:t/>
            </a:r>
            <a:endParaRPr sz="1300">
              <a:solidFill>
                <a:srgbClr val="000000"/>
              </a:solidFill>
              <a:latin typeface="Times New Roman"/>
              <a:ea typeface="Times New Roman"/>
              <a:cs typeface="Times New Roman"/>
              <a:sym typeface="Times New Roman"/>
            </a:endParaRPr>
          </a:p>
          <a:p>
            <a:pPr indent="0" lvl="0" marL="0" rtl="0" algn="just">
              <a:lnSpc>
                <a:spcPct val="100000"/>
              </a:lnSpc>
              <a:spcBef>
                <a:spcPts val="0"/>
              </a:spcBef>
              <a:spcAft>
                <a:spcPts val="0"/>
              </a:spcAft>
              <a:buNone/>
            </a:pPr>
            <a:r>
              <a:t/>
            </a:r>
            <a:endParaRPr sz="1300">
              <a:solidFill>
                <a:srgbClr val="000000"/>
              </a:solidFill>
              <a:latin typeface="Times New Roman"/>
              <a:ea typeface="Times New Roman"/>
              <a:cs typeface="Times New Roman"/>
              <a:sym typeface="Times New Roman"/>
            </a:endParaRPr>
          </a:p>
          <a:p>
            <a:pPr indent="0" lvl="0" marL="457200" rtl="0" algn="just">
              <a:lnSpc>
                <a:spcPct val="100000"/>
              </a:lnSpc>
              <a:spcBef>
                <a:spcPts val="0"/>
              </a:spcBef>
              <a:spcAft>
                <a:spcPts val="0"/>
              </a:spcAft>
              <a:buNone/>
            </a:pPr>
            <a:r>
              <a:t/>
            </a:r>
            <a:endParaRPr sz="1300">
              <a:solidFill>
                <a:srgbClr val="000000"/>
              </a:solidFill>
              <a:latin typeface="Times New Roman"/>
              <a:ea typeface="Times New Roman"/>
              <a:cs typeface="Times New Roman"/>
              <a:sym typeface="Times New Roman"/>
            </a:endParaRPr>
          </a:p>
          <a:p>
            <a:pPr indent="-311150" lvl="0" marL="0" rtl="0" algn="just">
              <a:lnSpc>
                <a:spcPct val="100000"/>
              </a:lnSpc>
              <a:spcBef>
                <a:spcPts val="0"/>
              </a:spcBef>
              <a:spcAft>
                <a:spcPts val="0"/>
              </a:spcAft>
              <a:buClr>
                <a:srgbClr val="000000"/>
              </a:buClr>
              <a:buSzPts val="1300"/>
              <a:buFont typeface="Times New Roman"/>
              <a:buAutoNum type="arabicPeriod"/>
            </a:pPr>
            <a:r>
              <a:rPr lang="en" sz="1300">
                <a:solidFill>
                  <a:srgbClr val="000000"/>
                </a:solidFill>
                <a:latin typeface="Times New Roman"/>
                <a:ea typeface="Times New Roman"/>
                <a:cs typeface="Times New Roman"/>
                <a:sym typeface="Times New Roman"/>
              </a:rPr>
              <a:t>By splitting the T</a:t>
            </a:r>
            <a:r>
              <a:rPr baseline="-25000" lang="en" sz="1300">
                <a:solidFill>
                  <a:srgbClr val="000000"/>
                </a:solidFill>
                <a:latin typeface="Times New Roman"/>
                <a:ea typeface="Times New Roman"/>
                <a:cs typeface="Times New Roman"/>
                <a:sym typeface="Times New Roman"/>
              </a:rPr>
              <a:t>1|i</a:t>
            </a:r>
            <a:r>
              <a:rPr lang="en" sz="1300">
                <a:solidFill>
                  <a:srgbClr val="000000"/>
                </a:solidFill>
                <a:latin typeface="Times New Roman"/>
                <a:ea typeface="Times New Roman"/>
                <a:cs typeface="Times New Roman"/>
                <a:sym typeface="Times New Roman"/>
              </a:rPr>
              <a:t> matrix using identity matrix yields:</a:t>
            </a:r>
            <a:endParaRPr sz="1300">
              <a:solidFill>
                <a:srgbClr val="000000"/>
              </a:solidFill>
              <a:latin typeface="Times New Roman"/>
              <a:ea typeface="Times New Roman"/>
              <a:cs typeface="Times New Roman"/>
              <a:sym typeface="Times New Roman"/>
            </a:endParaRPr>
          </a:p>
          <a:p>
            <a:pPr indent="0" lvl="0" marL="457200" rtl="0" algn="just">
              <a:lnSpc>
                <a:spcPct val="100000"/>
              </a:lnSpc>
              <a:spcBef>
                <a:spcPts val="0"/>
              </a:spcBef>
              <a:spcAft>
                <a:spcPts val="0"/>
              </a:spcAft>
              <a:buNone/>
            </a:pPr>
            <a:r>
              <a:t/>
            </a:r>
            <a:endParaRPr sz="1300">
              <a:solidFill>
                <a:srgbClr val="000000"/>
              </a:solidFill>
              <a:latin typeface="Times New Roman"/>
              <a:ea typeface="Times New Roman"/>
              <a:cs typeface="Times New Roman"/>
              <a:sym typeface="Times New Roman"/>
            </a:endParaRPr>
          </a:p>
          <a:p>
            <a:pPr indent="0" lvl="0" marL="0" rtl="0" algn="l">
              <a:lnSpc>
                <a:spcPct val="100000"/>
              </a:lnSpc>
              <a:spcBef>
                <a:spcPts val="0"/>
              </a:spcBef>
              <a:spcAft>
                <a:spcPts val="0"/>
              </a:spcAft>
              <a:buNone/>
            </a:pPr>
            <a:r>
              <a:rPr lang="en" sz="1300">
                <a:solidFill>
                  <a:srgbClr val="000000"/>
                </a:solidFill>
                <a:latin typeface="Times New Roman"/>
                <a:ea typeface="Times New Roman"/>
                <a:cs typeface="Times New Roman"/>
                <a:sym typeface="Times New Roman"/>
              </a:rPr>
              <a:t>O</a:t>
            </a:r>
            <a:r>
              <a:rPr baseline="-25000" lang="en" sz="1300">
                <a:solidFill>
                  <a:srgbClr val="000000"/>
                </a:solidFill>
                <a:latin typeface="Times New Roman"/>
                <a:ea typeface="Times New Roman"/>
                <a:cs typeface="Times New Roman"/>
                <a:sym typeface="Times New Roman"/>
              </a:rPr>
              <a:t>i</a:t>
            </a:r>
            <a:r>
              <a:rPr lang="en" sz="1300">
                <a:solidFill>
                  <a:srgbClr val="000000"/>
                </a:solidFill>
                <a:latin typeface="Times New Roman"/>
                <a:ea typeface="Times New Roman"/>
                <a:cs typeface="Times New Roman"/>
                <a:sym typeface="Times New Roman"/>
              </a:rPr>
              <a:t>=U</a:t>
            </a:r>
            <a:r>
              <a:rPr baseline="-25000" lang="en" sz="1300">
                <a:solidFill>
                  <a:srgbClr val="000000"/>
                </a:solidFill>
                <a:latin typeface="Times New Roman"/>
                <a:ea typeface="Times New Roman"/>
                <a:cs typeface="Times New Roman"/>
                <a:sym typeface="Times New Roman"/>
              </a:rPr>
              <a:t>1</a:t>
            </a:r>
            <a:r>
              <a:rPr lang="en" sz="1300">
                <a:solidFill>
                  <a:srgbClr val="000000"/>
                </a:solidFill>
                <a:latin typeface="Times New Roman"/>
                <a:ea typeface="Times New Roman"/>
                <a:cs typeface="Times New Roman"/>
                <a:sym typeface="Times New Roman"/>
              </a:rPr>
              <a:t>Σ</a:t>
            </a:r>
            <a:r>
              <a:rPr baseline="-25000" lang="en" sz="1300">
                <a:solidFill>
                  <a:srgbClr val="000000"/>
                </a:solidFill>
                <a:latin typeface="Times New Roman"/>
                <a:ea typeface="Times New Roman"/>
                <a:cs typeface="Times New Roman"/>
                <a:sym typeface="Times New Roman"/>
              </a:rPr>
              <a:t>1</a:t>
            </a:r>
            <a:r>
              <a:rPr baseline="30000" lang="en" sz="1300">
                <a:solidFill>
                  <a:srgbClr val="000000"/>
                </a:solidFill>
                <a:latin typeface="Times New Roman"/>
                <a:ea typeface="Times New Roman"/>
                <a:cs typeface="Times New Roman"/>
                <a:sym typeface="Times New Roman"/>
              </a:rPr>
              <a:t>1/2</a:t>
            </a:r>
            <a:r>
              <a:rPr lang="en" sz="1300">
                <a:solidFill>
                  <a:srgbClr val="000000"/>
                </a:solidFill>
                <a:latin typeface="Times New Roman"/>
                <a:ea typeface="Times New Roman"/>
                <a:cs typeface="Times New Roman"/>
                <a:sym typeface="Times New Roman"/>
              </a:rPr>
              <a:t>I</a:t>
            </a:r>
            <a:r>
              <a:rPr baseline="30000" lang="en" sz="1300">
                <a:solidFill>
                  <a:srgbClr val="000000"/>
                </a:solidFill>
                <a:latin typeface="Times New Roman"/>
                <a:ea typeface="Times New Roman"/>
                <a:cs typeface="Times New Roman"/>
                <a:sym typeface="Times New Roman"/>
              </a:rPr>
              <a:t>T  </a:t>
            </a:r>
            <a:r>
              <a:rPr lang="en" sz="1300">
                <a:solidFill>
                  <a:srgbClr val="000000"/>
                </a:solidFill>
                <a:latin typeface="Times New Roman"/>
                <a:ea typeface="Times New Roman"/>
                <a:cs typeface="Times New Roman"/>
                <a:sym typeface="Times New Roman"/>
              </a:rPr>
              <a:t>and  Γ</a:t>
            </a:r>
            <a:r>
              <a:rPr baseline="-25000" lang="en" sz="1300">
                <a:solidFill>
                  <a:srgbClr val="000000"/>
                </a:solidFill>
                <a:latin typeface="Times New Roman"/>
                <a:ea typeface="Times New Roman"/>
                <a:cs typeface="Times New Roman"/>
                <a:sym typeface="Times New Roman"/>
              </a:rPr>
              <a:t>i</a:t>
            </a:r>
            <a:r>
              <a:rPr lang="en" sz="1300">
                <a:solidFill>
                  <a:srgbClr val="000000"/>
                </a:solidFill>
                <a:latin typeface="Times New Roman"/>
                <a:ea typeface="Times New Roman"/>
                <a:cs typeface="Times New Roman"/>
                <a:sym typeface="Times New Roman"/>
              </a:rPr>
              <a:t>=I</a:t>
            </a:r>
            <a:r>
              <a:rPr baseline="30000" lang="en" sz="1300">
                <a:solidFill>
                  <a:srgbClr val="000000"/>
                </a:solidFill>
                <a:latin typeface="Times New Roman"/>
                <a:ea typeface="Times New Roman"/>
                <a:cs typeface="Times New Roman"/>
                <a:sym typeface="Times New Roman"/>
              </a:rPr>
              <a:t>−1</a:t>
            </a:r>
            <a:r>
              <a:rPr lang="en" sz="1300">
                <a:solidFill>
                  <a:srgbClr val="000000"/>
                </a:solidFill>
                <a:latin typeface="Times New Roman"/>
                <a:ea typeface="Times New Roman"/>
                <a:cs typeface="Times New Roman"/>
                <a:sym typeface="Times New Roman"/>
              </a:rPr>
              <a:t>Σ</a:t>
            </a:r>
            <a:r>
              <a:rPr baseline="-25000" lang="en" sz="1300">
                <a:solidFill>
                  <a:srgbClr val="000000"/>
                </a:solidFill>
                <a:latin typeface="Times New Roman"/>
                <a:ea typeface="Times New Roman"/>
                <a:cs typeface="Times New Roman"/>
                <a:sym typeface="Times New Roman"/>
              </a:rPr>
              <a:t>1</a:t>
            </a:r>
            <a:r>
              <a:rPr baseline="30000" lang="en" sz="1300">
                <a:solidFill>
                  <a:srgbClr val="000000"/>
                </a:solidFill>
                <a:latin typeface="Times New Roman"/>
                <a:ea typeface="Times New Roman"/>
                <a:cs typeface="Times New Roman"/>
                <a:sym typeface="Times New Roman"/>
              </a:rPr>
              <a:t>1/2</a:t>
            </a:r>
            <a:r>
              <a:rPr lang="en" sz="1300">
                <a:solidFill>
                  <a:srgbClr val="000000"/>
                </a:solidFill>
                <a:latin typeface="Times New Roman"/>
                <a:ea typeface="Times New Roman"/>
                <a:cs typeface="Times New Roman"/>
                <a:sym typeface="Times New Roman"/>
              </a:rPr>
              <a:t>I</a:t>
            </a:r>
            <a:r>
              <a:rPr baseline="30000" lang="en" sz="1300">
                <a:solidFill>
                  <a:srgbClr val="000000"/>
                </a:solidFill>
                <a:latin typeface="Times New Roman"/>
                <a:ea typeface="Times New Roman"/>
                <a:cs typeface="Times New Roman"/>
                <a:sym typeface="Times New Roman"/>
              </a:rPr>
              <a:t>T</a:t>
            </a:r>
            <a:endParaRPr baseline="30000" sz="1300">
              <a:solidFill>
                <a:srgbClr val="000000"/>
              </a:solidFill>
              <a:latin typeface="Times New Roman"/>
              <a:ea typeface="Times New Roman"/>
              <a:cs typeface="Times New Roman"/>
              <a:sym typeface="Times New Roman"/>
            </a:endParaRPr>
          </a:p>
          <a:p>
            <a:pPr indent="0" lvl="0" marL="0" rtl="0" algn="just">
              <a:lnSpc>
                <a:spcPct val="100000"/>
              </a:lnSpc>
              <a:spcBef>
                <a:spcPts val="0"/>
              </a:spcBef>
              <a:spcAft>
                <a:spcPts val="0"/>
              </a:spcAft>
              <a:buNone/>
            </a:pPr>
            <a:r>
              <a:t/>
            </a:r>
            <a:endParaRPr baseline="30000" sz="1300">
              <a:solidFill>
                <a:srgbClr val="000000"/>
              </a:solidFill>
              <a:latin typeface="Times New Roman"/>
              <a:ea typeface="Times New Roman"/>
              <a:cs typeface="Times New Roman"/>
              <a:sym typeface="Times New Roman"/>
            </a:endParaRPr>
          </a:p>
          <a:p>
            <a:pPr indent="-311150" lvl="0" marL="0" rtl="0" algn="just">
              <a:lnSpc>
                <a:spcPct val="100000"/>
              </a:lnSpc>
              <a:spcBef>
                <a:spcPts val="0"/>
              </a:spcBef>
              <a:spcAft>
                <a:spcPts val="0"/>
              </a:spcAft>
              <a:buClr>
                <a:srgbClr val="000000"/>
              </a:buClr>
              <a:buSzPts val="1300"/>
              <a:buFont typeface="Times New Roman"/>
              <a:buAutoNum type="arabicPeriod"/>
            </a:pPr>
            <a:r>
              <a:rPr lang="en" sz="1300">
                <a:solidFill>
                  <a:srgbClr val="000000"/>
                </a:solidFill>
                <a:latin typeface="Times New Roman"/>
                <a:ea typeface="Times New Roman"/>
                <a:cs typeface="Times New Roman"/>
                <a:sym typeface="Times New Roman"/>
              </a:rPr>
              <a:t>By factorization of the one-lag shifted Toplitz matrix and solving the state space matrix yields:</a:t>
            </a:r>
            <a:endParaRPr sz="1300">
              <a:solidFill>
                <a:srgbClr val="000000"/>
              </a:solidFill>
              <a:latin typeface="Times New Roman"/>
              <a:ea typeface="Times New Roman"/>
              <a:cs typeface="Times New Roman"/>
              <a:sym typeface="Times New Roman"/>
            </a:endParaRPr>
          </a:p>
          <a:p>
            <a:pPr indent="0" lvl="0" marL="0" rtl="0" algn="just">
              <a:lnSpc>
                <a:spcPct val="100000"/>
              </a:lnSpc>
              <a:spcBef>
                <a:spcPts val="0"/>
              </a:spcBef>
              <a:spcAft>
                <a:spcPts val="0"/>
              </a:spcAft>
              <a:buNone/>
            </a:pPr>
            <a:r>
              <a:t/>
            </a:r>
            <a:endParaRPr sz="1300">
              <a:solidFill>
                <a:srgbClr val="000000"/>
              </a:solidFill>
              <a:latin typeface="Times New Roman"/>
              <a:ea typeface="Times New Roman"/>
              <a:cs typeface="Times New Roman"/>
              <a:sym typeface="Times New Roman"/>
            </a:endParaRPr>
          </a:p>
          <a:p>
            <a:pPr indent="0" lvl="0" marL="0" rtl="0" algn="just">
              <a:lnSpc>
                <a:spcPct val="100000"/>
              </a:lnSpc>
              <a:spcBef>
                <a:spcPts val="0"/>
              </a:spcBef>
              <a:spcAft>
                <a:spcPts val="0"/>
              </a:spcAft>
              <a:buNone/>
            </a:pPr>
            <a:r>
              <a:rPr lang="en" sz="1300">
                <a:solidFill>
                  <a:srgbClr val="000000"/>
                </a:solidFill>
                <a:latin typeface="Times New Roman"/>
                <a:ea typeface="Times New Roman"/>
                <a:cs typeface="Times New Roman"/>
                <a:sym typeface="Times New Roman"/>
              </a:rPr>
              <a:t>A = Σ</a:t>
            </a:r>
            <a:r>
              <a:rPr baseline="-25000" lang="en" sz="1300">
                <a:solidFill>
                  <a:srgbClr val="000000"/>
                </a:solidFill>
                <a:latin typeface="Times New Roman"/>
                <a:ea typeface="Times New Roman"/>
                <a:cs typeface="Times New Roman"/>
                <a:sym typeface="Times New Roman"/>
              </a:rPr>
              <a:t>1</a:t>
            </a:r>
            <a:r>
              <a:rPr baseline="30000" lang="en" sz="1300">
                <a:solidFill>
                  <a:srgbClr val="000000"/>
                </a:solidFill>
                <a:latin typeface="Times New Roman"/>
                <a:ea typeface="Times New Roman"/>
                <a:cs typeface="Times New Roman"/>
                <a:sym typeface="Times New Roman"/>
              </a:rPr>
              <a:t>1/2</a:t>
            </a:r>
            <a:r>
              <a:rPr lang="en" sz="1300">
                <a:solidFill>
                  <a:srgbClr val="000000"/>
                </a:solidFill>
                <a:latin typeface="Times New Roman"/>
                <a:ea typeface="Times New Roman"/>
                <a:cs typeface="Times New Roman"/>
                <a:sym typeface="Times New Roman"/>
              </a:rPr>
              <a:t>U</a:t>
            </a:r>
            <a:r>
              <a:rPr baseline="-25000" lang="en" sz="1300">
                <a:solidFill>
                  <a:srgbClr val="000000"/>
                </a:solidFill>
                <a:latin typeface="Times New Roman"/>
                <a:ea typeface="Times New Roman"/>
                <a:cs typeface="Times New Roman"/>
                <a:sym typeface="Times New Roman"/>
              </a:rPr>
              <a:t>1</a:t>
            </a:r>
            <a:r>
              <a:rPr lang="en" sz="1300">
                <a:solidFill>
                  <a:srgbClr val="000000"/>
                </a:solidFill>
                <a:latin typeface="Times New Roman"/>
                <a:ea typeface="Times New Roman"/>
                <a:cs typeface="Times New Roman"/>
                <a:sym typeface="Times New Roman"/>
              </a:rPr>
              <a:t>TT</a:t>
            </a:r>
            <a:r>
              <a:rPr baseline="-25000" lang="en" sz="1300">
                <a:solidFill>
                  <a:srgbClr val="000000"/>
                </a:solidFill>
                <a:latin typeface="Times New Roman"/>
                <a:ea typeface="Times New Roman"/>
                <a:cs typeface="Times New Roman"/>
                <a:sym typeface="Times New Roman"/>
              </a:rPr>
              <a:t>2|i+1</a:t>
            </a:r>
            <a:r>
              <a:rPr lang="en" sz="1300">
                <a:solidFill>
                  <a:srgbClr val="000000"/>
                </a:solidFill>
                <a:latin typeface="Times New Roman"/>
                <a:ea typeface="Times New Roman"/>
                <a:cs typeface="Times New Roman"/>
                <a:sym typeface="Times New Roman"/>
              </a:rPr>
              <a:t>V</a:t>
            </a:r>
            <a:r>
              <a:rPr baseline="30000" lang="en" sz="1300">
                <a:solidFill>
                  <a:srgbClr val="000000"/>
                </a:solidFill>
                <a:latin typeface="Times New Roman"/>
                <a:ea typeface="Times New Roman"/>
                <a:cs typeface="Times New Roman"/>
                <a:sym typeface="Times New Roman"/>
              </a:rPr>
              <a:t>1</a:t>
            </a:r>
            <a:r>
              <a:rPr lang="en" sz="1300">
                <a:solidFill>
                  <a:srgbClr val="000000"/>
                </a:solidFill>
                <a:latin typeface="Times New Roman"/>
                <a:ea typeface="Times New Roman"/>
                <a:cs typeface="Times New Roman"/>
                <a:sym typeface="Times New Roman"/>
              </a:rPr>
              <a:t>Σ</a:t>
            </a:r>
            <a:r>
              <a:rPr baseline="-25000" lang="en" sz="1300">
                <a:solidFill>
                  <a:srgbClr val="000000"/>
                </a:solidFill>
                <a:latin typeface="Times New Roman"/>
                <a:ea typeface="Times New Roman"/>
                <a:cs typeface="Times New Roman"/>
                <a:sym typeface="Times New Roman"/>
              </a:rPr>
              <a:t>1</a:t>
            </a:r>
            <a:r>
              <a:rPr baseline="30000" lang="en" sz="1300">
                <a:solidFill>
                  <a:srgbClr val="000000"/>
                </a:solidFill>
                <a:latin typeface="Times New Roman"/>
                <a:ea typeface="Times New Roman"/>
                <a:cs typeface="Times New Roman"/>
                <a:sym typeface="Times New Roman"/>
              </a:rPr>
              <a:t>1/2</a:t>
            </a:r>
            <a:r>
              <a:rPr lang="en" sz="1300">
                <a:solidFill>
                  <a:srgbClr val="000000"/>
                </a:solidFill>
                <a:latin typeface="Times New Roman"/>
                <a:ea typeface="Times New Roman"/>
                <a:cs typeface="Times New Roman"/>
                <a:sym typeface="Times New Roman"/>
              </a:rPr>
              <a:t>I</a:t>
            </a:r>
            <a:r>
              <a:rPr baseline="30000" lang="en" sz="1300">
                <a:solidFill>
                  <a:srgbClr val="000000"/>
                </a:solidFill>
                <a:latin typeface="Times New Roman"/>
                <a:ea typeface="Times New Roman"/>
                <a:cs typeface="Times New Roman"/>
                <a:sym typeface="Times New Roman"/>
              </a:rPr>
              <a:t>T</a:t>
            </a:r>
            <a:endParaRPr/>
          </a:p>
        </p:txBody>
      </p:sp>
      <p:sp>
        <p:nvSpPr>
          <p:cNvPr id="149" name="Google Shape;149;p20"/>
          <p:cNvSpPr txBox="1"/>
          <p:nvPr/>
        </p:nvSpPr>
        <p:spPr>
          <a:xfrm>
            <a:off x="1575900" y="4838075"/>
            <a:ext cx="7779900" cy="50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FFFFFF"/>
                </a:solidFill>
                <a:latin typeface="Times New Roman"/>
                <a:ea typeface="Times New Roman"/>
                <a:cs typeface="Times New Roman"/>
                <a:sym typeface="Times New Roman"/>
              </a:rPr>
              <a:t>Hoofar Shokravi, Hooman Shokravi, Norhisham Bakhary, Mahshid Heidarrezaei, Seyed Saeid Rahimian Koloor and Michal Petru : 22 May 2020</a:t>
            </a:r>
            <a:endParaRPr sz="1000">
              <a:solidFill>
                <a:srgbClr val="FFFFFF"/>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1100"/>
              <a:t>				</a:t>
            </a:r>
            <a:endParaRPr sz="1100"/>
          </a:p>
          <a:p>
            <a:pPr indent="0" lvl="0" marL="0" rtl="0" algn="l">
              <a:spcBef>
                <a:spcPts val="0"/>
              </a:spcBef>
              <a:spcAft>
                <a:spcPts val="0"/>
              </a:spcAft>
              <a:buNone/>
            </a:pPr>
            <a:r>
              <a:rPr lang="en" sz="1100"/>
              <a:t>			</a:t>
            </a:r>
            <a:endParaRPr sz="1100"/>
          </a:p>
          <a:p>
            <a:pPr indent="0" lvl="0" marL="0" rtl="0" algn="l">
              <a:spcBef>
                <a:spcPts val="0"/>
              </a:spcBef>
              <a:spcAft>
                <a:spcPts val="0"/>
              </a:spcAft>
              <a:buNone/>
            </a:pPr>
            <a:r>
              <a:rPr lang="en" sz="1100"/>
              <a:t>		</a:t>
            </a:r>
            <a:endParaRPr sz="1100"/>
          </a:p>
        </p:txBody>
      </p:sp>
      <p:sp>
        <p:nvSpPr>
          <p:cNvPr id="150" name="Google Shape;150;p20"/>
          <p:cNvSpPr/>
          <p:nvPr/>
        </p:nvSpPr>
        <p:spPr>
          <a:xfrm>
            <a:off x="138250" y="0"/>
            <a:ext cx="252600" cy="743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20"/>
          <p:cNvSpPr txBox="1"/>
          <p:nvPr>
            <p:ph type="title"/>
          </p:nvPr>
        </p:nvSpPr>
        <p:spPr>
          <a:xfrm>
            <a:off x="0" y="0"/>
            <a:ext cx="8520600" cy="4101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n" sz="1700">
                <a:latin typeface="Times New Roman"/>
                <a:ea typeface="Times New Roman"/>
                <a:cs typeface="Times New Roman"/>
                <a:sym typeface="Times New Roman"/>
              </a:rPr>
              <a:t>Application of the Subspace-Based Methods in Health Monitoring of Civil Structures</a:t>
            </a:r>
            <a:endParaRPr sz="1700">
              <a:latin typeface="Times New Roman"/>
              <a:ea typeface="Times New Roman"/>
              <a:cs typeface="Times New Roman"/>
              <a:sym typeface="Times New Roman"/>
            </a:endParaRPr>
          </a:p>
        </p:txBody>
      </p:sp>
      <p:pic>
        <p:nvPicPr>
          <p:cNvPr descr="O_i = \begin{bmatrix} C&amp;CA&amp;...&amp;CA^{I-1}\\ \end{bmatrix} \ \text{and} \ \Gamma_i = \begin{bmatrix} A^{i-1}G&amp;...&amp;AG&amp;G\\ \end{bmatrix}$ \\as $T_{1|i} = O_i\Gamma_i" id="152" name="Google Shape;152;p20"/>
          <p:cNvPicPr preferRelativeResize="0"/>
          <p:nvPr/>
        </p:nvPicPr>
        <p:blipFill>
          <a:blip r:embed="rId3">
            <a:alphaModFix/>
          </a:blip>
          <a:stretch>
            <a:fillRect/>
          </a:stretch>
        </p:blipFill>
        <p:spPr>
          <a:xfrm>
            <a:off x="576300" y="1385800"/>
            <a:ext cx="4237721" cy="4101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8"/>
                                        </p:tgtEl>
                                        <p:attrNameLst>
                                          <p:attrName>style.visibility</p:attrName>
                                        </p:attrNameLst>
                                      </p:cBhvr>
                                      <p:to>
                                        <p:strVal val="visible"/>
                                      </p:to>
                                    </p:set>
                                    <p:animEffect filter="fade" transition="in">
                                      <p:cBhvr>
                                        <p:cTn dur="1000"/>
                                        <p:tgtEl>
                                          <p:spTgt spid="14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2"/>
                                        </p:tgtEl>
                                        <p:attrNameLst>
                                          <p:attrName>style.visibility</p:attrName>
                                        </p:attrNameLst>
                                      </p:cBhvr>
                                      <p:to>
                                        <p:strVal val="visible"/>
                                      </p:to>
                                    </p:set>
                                    <p:animEffect filter="fade" transition="in">
                                      <p:cBhvr>
                                        <p:cTn dur="1000"/>
                                        <p:tgtEl>
                                          <p:spTgt spid="15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21"/>
          <p:cNvSpPr txBox="1"/>
          <p:nvPr>
            <p:ph idx="1" type="body"/>
          </p:nvPr>
        </p:nvSpPr>
        <p:spPr>
          <a:xfrm>
            <a:off x="464100" y="581250"/>
            <a:ext cx="8520600" cy="2676600"/>
          </a:xfrm>
          <a:prstGeom prst="rect">
            <a:avLst/>
          </a:prstGeom>
        </p:spPr>
        <p:txBody>
          <a:bodyPr anchorCtr="0" anchor="t" bIns="91425" lIns="91425" spcFirstLastPara="1" rIns="91425" wrap="square" tIns="91425">
            <a:noAutofit/>
          </a:bodyPr>
          <a:lstStyle/>
          <a:p>
            <a:pPr indent="-311150" lvl="0" marL="114300" rtl="0" algn="just">
              <a:spcBef>
                <a:spcPts val="0"/>
              </a:spcBef>
              <a:spcAft>
                <a:spcPts val="0"/>
              </a:spcAft>
              <a:buClr>
                <a:srgbClr val="000000"/>
              </a:buClr>
              <a:buSzPts val="1300"/>
              <a:buFont typeface="Times New Roman"/>
              <a:buChar char="●"/>
            </a:pPr>
            <a:r>
              <a:rPr lang="en" sz="1300">
                <a:solidFill>
                  <a:srgbClr val="000000"/>
                </a:solidFill>
                <a:latin typeface="Times New Roman"/>
                <a:ea typeface="Times New Roman"/>
                <a:cs typeface="Times New Roman"/>
                <a:sym typeface="Times New Roman"/>
              </a:rPr>
              <a:t>SHM is divided into a model-based and model-free.</a:t>
            </a:r>
            <a:endParaRPr sz="1300">
              <a:solidFill>
                <a:srgbClr val="000000"/>
              </a:solidFill>
              <a:latin typeface="Times New Roman"/>
              <a:ea typeface="Times New Roman"/>
              <a:cs typeface="Times New Roman"/>
              <a:sym typeface="Times New Roman"/>
            </a:endParaRPr>
          </a:p>
          <a:p>
            <a:pPr indent="-311150" lvl="0" marL="114300" rtl="0" algn="just">
              <a:spcBef>
                <a:spcPts val="0"/>
              </a:spcBef>
              <a:spcAft>
                <a:spcPts val="0"/>
              </a:spcAft>
              <a:buClr>
                <a:srgbClr val="000000"/>
              </a:buClr>
              <a:buSzPts val="1300"/>
              <a:buFont typeface="Times New Roman"/>
              <a:buChar char="●"/>
            </a:pPr>
            <a:r>
              <a:rPr lang="en" sz="1300">
                <a:solidFill>
                  <a:srgbClr val="000000"/>
                </a:solidFill>
                <a:latin typeface="Times New Roman"/>
                <a:ea typeface="Times New Roman"/>
                <a:cs typeface="Times New Roman"/>
                <a:sym typeface="Times New Roman"/>
              </a:rPr>
              <a:t>Simulations of train passages behave in normal (one baseline model) and abnormal conditions (two damaged models). Based on the acceleration values at previous instants in time, the networks can predict future accelerations. Secondly, each network's acceleration prediction errors are statistically characterized by a Gaussian process that supports the choice of a damage detection threshold and then can point out damage on the bridge.</a:t>
            </a:r>
            <a:endParaRPr sz="1300">
              <a:solidFill>
                <a:srgbClr val="000000"/>
              </a:solidFill>
              <a:latin typeface="Times New Roman"/>
              <a:ea typeface="Times New Roman"/>
              <a:cs typeface="Times New Roman"/>
              <a:sym typeface="Times New Roman"/>
            </a:endParaRPr>
          </a:p>
          <a:p>
            <a:pPr indent="-311150" lvl="0" marL="114300" rtl="0" algn="just">
              <a:spcBef>
                <a:spcPts val="0"/>
              </a:spcBef>
              <a:spcAft>
                <a:spcPts val="0"/>
              </a:spcAft>
              <a:buClr>
                <a:srgbClr val="000000"/>
              </a:buClr>
              <a:buSzPts val="1300"/>
              <a:buFont typeface="Times New Roman"/>
              <a:buChar char="●"/>
            </a:pPr>
            <a:r>
              <a:rPr lang="en" sz="1300">
                <a:solidFill>
                  <a:srgbClr val="000000"/>
                </a:solidFill>
                <a:latin typeface="Times New Roman"/>
                <a:ea typeface="Times New Roman"/>
                <a:cs typeface="Times New Roman"/>
                <a:sym typeface="Times New Roman"/>
              </a:rPr>
              <a:t>Optimal sensor placement is a crucial part of any damage detection system.</a:t>
            </a:r>
            <a:endParaRPr sz="1300">
              <a:solidFill>
                <a:srgbClr val="000000"/>
              </a:solidFill>
              <a:latin typeface="Times New Roman"/>
              <a:ea typeface="Times New Roman"/>
              <a:cs typeface="Times New Roman"/>
              <a:sym typeface="Times New Roman"/>
            </a:endParaRPr>
          </a:p>
          <a:p>
            <a:pPr indent="-311150" lvl="0" marL="114300" rtl="0" algn="l">
              <a:spcBef>
                <a:spcPts val="0"/>
              </a:spcBef>
              <a:spcAft>
                <a:spcPts val="0"/>
              </a:spcAft>
              <a:buClr>
                <a:srgbClr val="000000"/>
              </a:buClr>
              <a:buSzPts val="1300"/>
              <a:buFont typeface="Times New Roman"/>
              <a:buChar char="●"/>
            </a:pPr>
            <a:r>
              <a:rPr lang="en" sz="1300">
                <a:solidFill>
                  <a:srgbClr val="000000"/>
                </a:solidFill>
                <a:latin typeface="Times New Roman"/>
                <a:ea typeface="Times New Roman"/>
                <a:cs typeface="Times New Roman"/>
                <a:sym typeface="Times New Roman"/>
              </a:rPr>
              <a:t>Artificial  neural  networks  are  used as outlier  or  novelty detection methods that 						provide a qualitative indication of damage in the structure without prior knowledge 						of how the system behaves when damaged.</a:t>
            </a:r>
            <a:endParaRPr sz="1300">
              <a:solidFill>
                <a:srgbClr val="000000"/>
              </a:solidFill>
              <a:latin typeface="Times New Roman"/>
              <a:ea typeface="Times New Roman"/>
              <a:cs typeface="Times New Roman"/>
              <a:sym typeface="Times New Roman"/>
            </a:endParaRPr>
          </a:p>
          <a:p>
            <a:pPr indent="-311150" lvl="0" marL="114300" rtl="0" algn="l">
              <a:spcBef>
                <a:spcPts val="0"/>
              </a:spcBef>
              <a:spcAft>
                <a:spcPts val="0"/>
              </a:spcAft>
              <a:buClr>
                <a:srgbClr val="000000"/>
              </a:buClr>
              <a:buSzPts val="1300"/>
              <a:buFont typeface="Times New Roman"/>
              <a:buChar char="●"/>
            </a:pPr>
            <a:r>
              <a:rPr lang="en" sz="1300">
                <a:solidFill>
                  <a:srgbClr val="000000"/>
                </a:solidFill>
                <a:latin typeface="Times New Roman"/>
                <a:ea typeface="Times New Roman"/>
                <a:cs typeface="Times New Roman"/>
                <a:sym typeface="Times New Roman"/>
              </a:rPr>
              <a:t>A ROC curve is a two-dimensional graph in which the true positive rate is plotted 							against the false-positive rate for  a  given  threshold.  The  costs  related  to  false 						negatives are the most penalizing.</a:t>
            </a:r>
            <a:endParaRPr/>
          </a:p>
        </p:txBody>
      </p:sp>
      <p:sp>
        <p:nvSpPr>
          <p:cNvPr id="158" name="Google Shape;158;p21"/>
          <p:cNvSpPr txBox="1"/>
          <p:nvPr/>
        </p:nvSpPr>
        <p:spPr>
          <a:xfrm>
            <a:off x="4926050" y="4847250"/>
            <a:ext cx="4173900" cy="28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FFFFFF"/>
                </a:solidFill>
                <a:latin typeface="Times New Roman"/>
                <a:ea typeface="Times New Roman"/>
                <a:cs typeface="Times New Roman"/>
                <a:sym typeface="Times New Roman"/>
              </a:rPr>
              <a:t>A. C. Neves1 • I. Gonza ́lez2 • J. Leander1 • R. Karoumi1 :  6 November 2017 </a:t>
            </a:r>
            <a:endParaRPr sz="1000">
              <a:solidFill>
                <a:srgbClr val="FFFFFF"/>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1100"/>
              <a:t>				</a:t>
            </a:r>
            <a:endParaRPr sz="1100"/>
          </a:p>
          <a:p>
            <a:pPr indent="0" lvl="0" marL="0" rtl="0" algn="l">
              <a:spcBef>
                <a:spcPts val="0"/>
              </a:spcBef>
              <a:spcAft>
                <a:spcPts val="0"/>
              </a:spcAft>
              <a:buNone/>
            </a:pPr>
            <a:r>
              <a:rPr lang="en" sz="1100"/>
              <a:t>			</a:t>
            </a:r>
            <a:endParaRPr sz="1100"/>
          </a:p>
          <a:p>
            <a:pPr indent="0" lvl="0" marL="0" rtl="0" algn="l">
              <a:spcBef>
                <a:spcPts val="0"/>
              </a:spcBef>
              <a:spcAft>
                <a:spcPts val="0"/>
              </a:spcAft>
              <a:buNone/>
            </a:pPr>
            <a:r>
              <a:rPr lang="en" sz="1100"/>
              <a:t>		</a:t>
            </a:r>
            <a:endParaRPr sz="1100"/>
          </a:p>
          <a:p>
            <a:pPr indent="0" lvl="0" marL="0" rtl="0" algn="l">
              <a:spcBef>
                <a:spcPts val="0"/>
              </a:spcBef>
              <a:spcAft>
                <a:spcPts val="0"/>
              </a:spcAft>
              <a:buNone/>
            </a:pPr>
            <a:r>
              <a:t/>
            </a:r>
            <a:endParaRPr sz="700"/>
          </a:p>
          <a:p>
            <a:pPr indent="0" lvl="0" marL="0" rtl="0" algn="l">
              <a:lnSpc>
                <a:spcPct val="115000"/>
              </a:lnSpc>
              <a:spcBef>
                <a:spcPts val="0"/>
              </a:spcBef>
              <a:spcAft>
                <a:spcPts val="0"/>
              </a:spcAft>
              <a:buNone/>
            </a:pPr>
            <a:r>
              <a:rPr lang="en" sz="1100"/>
              <a:t>				</a:t>
            </a:r>
            <a:endParaRPr sz="1100"/>
          </a:p>
          <a:p>
            <a:pPr indent="0" lvl="0" marL="0" rtl="0" algn="l">
              <a:spcBef>
                <a:spcPts val="0"/>
              </a:spcBef>
              <a:spcAft>
                <a:spcPts val="0"/>
              </a:spcAft>
              <a:buNone/>
            </a:pPr>
            <a:r>
              <a:rPr lang="en" sz="1100"/>
              <a:t>			</a:t>
            </a:r>
            <a:endParaRPr sz="1100"/>
          </a:p>
          <a:p>
            <a:pPr indent="0" lvl="0" marL="0" rtl="0" algn="l">
              <a:spcBef>
                <a:spcPts val="0"/>
              </a:spcBef>
              <a:spcAft>
                <a:spcPts val="0"/>
              </a:spcAft>
              <a:buNone/>
            </a:pPr>
            <a:r>
              <a:rPr lang="en" sz="1100"/>
              <a:t>		</a:t>
            </a:r>
            <a:endParaRPr sz="1100"/>
          </a:p>
        </p:txBody>
      </p:sp>
      <p:pic>
        <p:nvPicPr>
          <p:cNvPr id="159" name="Google Shape;159;p21"/>
          <p:cNvPicPr preferRelativeResize="0"/>
          <p:nvPr/>
        </p:nvPicPr>
        <p:blipFill>
          <a:blip r:embed="rId3">
            <a:alphaModFix/>
          </a:blip>
          <a:stretch>
            <a:fillRect/>
          </a:stretch>
        </p:blipFill>
        <p:spPr>
          <a:xfrm>
            <a:off x="615075" y="3515750"/>
            <a:ext cx="3859654" cy="1278500"/>
          </a:xfrm>
          <a:prstGeom prst="rect">
            <a:avLst/>
          </a:prstGeom>
          <a:noFill/>
          <a:ln>
            <a:noFill/>
          </a:ln>
        </p:spPr>
      </p:pic>
      <p:pic>
        <p:nvPicPr>
          <p:cNvPr id="160" name="Google Shape;160;p21"/>
          <p:cNvPicPr preferRelativeResize="0"/>
          <p:nvPr/>
        </p:nvPicPr>
        <p:blipFill>
          <a:blip r:embed="rId4">
            <a:alphaModFix/>
          </a:blip>
          <a:stretch>
            <a:fillRect/>
          </a:stretch>
        </p:blipFill>
        <p:spPr>
          <a:xfrm>
            <a:off x="6216215" y="2170650"/>
            <a:ext cx="2883734" cy="2676599"/>
          </a:xfrm>
          <a:prstGeom prst="rect">
            <a:avLst/>
          </a:prstGeom>
          <a:noFill/>
          <a:ln>
            <a:noFill/>
          </a:ln>
        </p:spPr>
      </p:pic>
      <p:sp>
        <p:nvSpPr>
          <p:cNvPr id="161" name="Google Shape;161;p21"/>
          <p:cNvSpPr txBox="1"/>
          <p:nvPr/>
        </p:nvSpPr>
        <p:spPr>
          <a:xfrm>
            <a:off x="0" y="0"/>
            <a:ext cx="8759100" cy="5331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n" sz="1700">
                <a:solidFill>
                  <a:schemeClr val="dk1"/>
                </a:solidFill>
                <a:latin typeface="Times New Roman"/>
                <a:ea typeface="Times New Roman"/>
                <a:cs typeface="Times New Roman"/>
                <a:sym typeface="Times New Roman"/>
              </a:rPr>
              <a:t>Structural health monitoring of bridges: a model-free ANN-based approach to damage detection</a:t>
            </a:r>
            <a:endParaRPr sz="1700">
              <a:solidFill>
                <a:schemeClr val="dk1"/>
              </a:solidFill>
              <a:latin typeface="Times New Roman"/>
              <a:ea typeface="Times New Roman"/>
              <a:cs typeface="Times New Roman"/>
              <a:sym typeface="Times New Roman"/>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7"/>
                                        </p:tgtEl>
                                        <p:attrNameLst>
                                          <p:attrName>style.visibility</p:attrName>
                                        </p:attrNameLst>
                                      </p:cBhvr>
                                      <p:to>
                                        <p:strVal val="visible"/>
                                      </p:to>
                                    </p:set>
                                    <p:animEffect filter="fade" transition="in">
                                      <p:cBhvr>
                                        <p:cTn dur="1000"/>
                                        <p:tgtEl>
                                          <p:spTgt spid="15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9"/>
                                        </p:tgtEl>
                                        <p:attrNameLst>
                                          <p:attrName>style.visibility</p:attrName>
                                        </p:attrNameLst>
                                      </p:cBhvr>
                                      <p:to>
                                        <p:strVal val="visible"/>
                                      </p:to>
                                    </p:set>
                                    <p:animEffect filter="fade" transition="in">
                                      <p:cBhvr>
                                        <p:cTn dur="1000"/>
                                        <p:tgtEl>
                                          <p:spTgt spid="15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0"/>
                                        </p:tgtEl>
                                        <p:attrNameLst>
                                          <p:attrName>style.visibility</p:attrName>
                                        </p:attrNameLst>
                                      </p:cBhvr>
                                      <p:to>
                                        <p:strVal val="visible"/>
                                      </p:to>
                                    </p:set>
                                    <p:animEffect filter="fade" transition="in">
                                      <p:cBhvr>
                                        <p:cTn dur="1000"/>
                                        <p:tgtEl>
                                          <p:spTgt spid="16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Geometric">
  <a:themeElements>
    <a:clrScheme name="Geometric">
      <a:dk1>
        <a:srgbClr val="2A3990"/>
      </a:dk1>
      <a:lt1>
        <a:srgbClr val="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